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7.xml" ContentType="application/vnd.openxmlformats-officedocument.presentationml.notesSlide+xml"/>
  <Override PartName="/ppt/charts/chart8.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9.xml" ContentType="application/vnd.openxmlformats-officedocument.drawingml.chart+xml"/>
  <Override PartName="/ppt/notesSlides/notesSlide10.xml" ContentType="application/vnd.openxmlformats-officedocument.presentationml.notesSlide+xml"/>
  <Override PartName="/ppt/charts/chart10.xml" ContentType="application/vnd.openxmlformats-officedocument.drawingml.chart+xml"/>
  <Override PartName="/ppt/notesSlides/notesSlide11.xml" ContentType="application/vnd.openxmlformats-officedocument.presentationml.notesSlide+xml"/>
  <Override PartName="/ppt/charts/chart11.xml" ContentType="application/vnd.openxmlformats-officedocument.drawingml.chart+xml"/>
  <Override PartName="/ppt/notesSlides/notesSlide12.xml" ContentType="application/vnd.openxmlformats-officedocument.presentationml.notesSlide+xml"/>
  <Override PartName="/ppt/charts/chart12.xml" ContentType="application/vnd.openxmlformats-officedocument.drawingml.chart+xml"/>
  <Override PartName="/ppt/notesSlides/notesSlide13.xml" ContentType="application/vnd.openxmlformats-officedocument.presentationml.notesSlide+xml"/>
  <Override PartName="/ppt/charts/chart13.xml" ContentType="application/vnd.openxmlformats-officedocument.drawingml.chart+xml"/>
  <Override PartName="/ppt/charts/chart14.xml" ContentType="application/vnd.openxmlformats-officedocument.drawingml.chart+xml"/>
  <Override PartName="/ppt/notesSlides/notesSlide14.xml" ContentType="application/vnd.openxmlformats-officedocument.presentationml.notesSlide+xml"/>
  <Override PartName="/ppt/charts/chart15.xml" ContentType="application/vnd.openxmlformats-officedocument.drawingml.chart+xml"/>
  <Override PartName="/ppt/notesSlides/notesSlide15.xml" ContentType="application/vnd.openxmlformats-officedocument.presentationml.notesSlide+xml"/>
  <Override PartName="/ppt/charts/chart16.xml" ContentType="application/vnd.openxmlformats-officedocument.drawingml.chart+xml"/>
  <Override PartName="/ppt/notesSlides/notesSlide16.xml" ContentType="application/vnd.openxmlformats-officedocument.presentationml.notesSlide+xml"/>
  <Override PartName="/ppt/charts/chart17.xml" ContentType="application/vnd.openxmlformats-officedocument.drawingml.chart+xml"/>
  <Override PartName="/ppt/notesSlides/notesSlide17.xml" ContentType="application/vnd.openxmlformats-officedocument.presentationml.notesSlide+xml"/>
  <Override PartName="/ppt/charts/chart18.xml" ContentType="application/vnd.openxmlformats-officedocument.drawingml.chart+xml"/>
  <Override PartName="/ppt/notesSlides/notesSlide18.xml" ContentType="application/vnd.openxmlformats-officedocument.presentationml.notesSlide+xml"/>
  <Override PartName="/ppt/charts/chart19.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20.xml" ContentType="application/vnd.openxmlformats-officedocument.drawingml.chart+xml"/>
  <Override PartName="/ppt/notesSlides/notesSlide21.xml" ContentType="application/vnd.openxmlformats-officedocument.presentationml.notesSlide+xml"/>
  <Override PartName="/ppt/charts/chart21.xml" ContentType="application/vnd.openxmlformats-officedocument.drawingml.chart+xml"/>
  <Override PartName="/ppt/notesSlides/notesSlide22.xml" ContentType="application/vnd.openxmlformats-officedocument.presentationml.notesSlide+xml"/>
  <Override PartName="/ppt/charts/chart22.xml" ContentType="application/vnd.openxmlformats-officedocument.drawingml.chart+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23.xml" ContentType="application/vnd.openxmlformats-officedocument.drawingml.chart+xml"/>
  <Override PartName="/ppt/notesSlides/notesSlide27.xml" ContentType="application/vnd.openxmlformats-officedocument.presentationml.notesSlide+xml"/>
  <Override PartName="/ppt/charts/chart24.xml" ContentType="application/vnd.openxmlformats-officedocument.drawingml.chart+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25.xml" ContentType="application/vnd.openxmlformats-officedocument.drawingml.chart+xml"/>
  <Override PartName="/ppt/notesSlides/notesSlide3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5"/>
  </p:notesMasterIdLst>
  <p:handoutMasterIdLst>
    <p:handoutMasterId r:id="rId36"/>
  </p:handoutMasterIdLst>
  <p:sldIdLst>
    <p:sldId id="256" r:id="rId2"/>
    <p:sldId id="284" r:id="rId3"/>
    <p:sldId id="257" r:id="rId4"/>
    <p:sldId id="261" r:id="rId5"/>
    <p:sldId id="262" r:id="rId6"/>
    <p:sldId id="275" r:id="rId7"/>
    <p:sldId id="276" r:id="rId8"/>
    <p:sldId id="258" r:id="rId9"/>
    <p:sldId id="259" r:id="rId10"/>
    <p:sldId id="260" r:id="rId11"/>
    <p:sldId id="268" r:id="rId12"/>
    <p:sldId id="264" r:id="rId13"/>
    <p:sldId id="265" r:id="rId14"/>
    <p:sldId id="267" r:id="rId15"/>
    <p:sldId id="269" r:id="rId16"/>
    <p:sldId id="266" r:id="rId17"/>
    <p:sldId id="277" r:id="rId18"/>
    <p:sldId id="278" r:id="rId19"/>
    <p:sldId id="286" r:id="rId20"/>
    <p:sldId id="270" r:id="rId21"/>
    <p:sldId id="271" r:id="rId22"/>
    <p:sldId id="290" r:id="rId23"/>
    <p:sldId id="272" r:id="rId24"/>
    <p:sldId id="287" r:id="rId25"/>
    <p:sldId id="288" r:id="rId26"/>
    <p:sldId id="273" r:id="rId27"/>
    <p:sldId id="274" r:id="rId28"/>
    <p:sldId id="289" r:id="rId29"/>
    <p:sldId id="279" r:id="rId30"/>
    <p:sldId id="280" r:id="rId31"/>
    <p:sldId id="285" r:id="rId32"/>
    <p:sldId id="282" r:id="rId33"/>
    <p:sldId id="281" r:id="rId3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5" autoAdjust="0"/>
    <p:restoredTop sz="79152" autoAdjust="0"/>
  </p:normalViewPr>
  <p:slideViewPr>
    <p:cSldViewPr>
      <p:cViewPr>
        <p:scale>
          <a:sx n="60" d="100"/>
          <a:sy n="60" d="100"/>
        </p:scale>
        <p:origin x="-1434" y="-642"/>
      </p:cViewPr>
      <p:guideLst>
        <p:guide orient="horz" pos="2160"/>
        <p:guide pos="2880"/>
      </p:guideLst>
    </p:cSldViewPr>
  </p:slideViewPr>
  <p:outlineViewPr>
    <p:cViewPr>
      <p:scale>
        <a:sx n="33" d="100"/>
        <a:sy n="33" d="100"/>
      </p:scale>
      <p:origin x="0" y="3708"/>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11" d="100"/>
          <a:sy n="111" d="100"/>
        </p:scale>
        <p:origin x="-582"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a:t>Ethnicity</a:t>
            </a:r>
          </a:p>
        </c:rich>
      </c:tx>
      <c:layout>
        <c:manualLayout>
          <c:xMode val="edge"/>
          <c:yMode val="edge"/>
          <c:x val="0.34019943809840669"/>
          <c:y val="0"/>
        </c:manualLayout>
      </c:layout>
      <c:overlay val="0"/>
    </c:title>
    <c:autoTitleDeleted val="0"/>
    <c:plotArea>
      <c:layout>
        <c:manualLayout>
          <c:layoutTarget val="inner"/>
          <c:xMode val="edge"/>
          <c:yMode val="edge"/>
          <c:x val="0.35407360171527857"/>
          <c:y val="0.15108694225721786"/>
          <c:w val="0.29344748180062397"/>
          <c:h val="0.5554541619797525"/>
        </c:manualLayout>
      </c:layout>
      <c:doughnutChart>
        <c:varyColors val="1"/>
        <c:ser>
          <c:idx val="0"/>
          <c:order val="0"/>
          <c:tx>
            <c:strRef>
              <c:f>Sheet1!$B$1</c:f>
              <c:strCache>
                <c:ptCount val="1"/>
                <c:pt idx="0">
                  <c:v>Ethnicity</c:v>
                </c:pt>
              </c:strCache>
            </c:strRef>
          </c:tx>
          <c:dLbls>
            <c:dLbl>
              <c:idx val="0"/>
              <c:layout>
                <c:manualLayout>
                  <c:x val="7.7996192377361287E-2"/>
                  <c:y val="-0.11428576115485566"/>
                </c:manualLayout>
              </c:layout>
              <c:showLegendKey val="0"/>
              <c:showVal val="0"/>
              <c:showCatName val="1"/>
              <c:showSerName val="0"/>
              <c:showPercent val="1"/>
              <c:showBubbleSize val="0"/>
            </c:dLbl>
            <c:dLbl>
              <c:idx val="1"/>
              <c:layout>
                <c:manualLayout>
                  <c:x val="0.10306495138811883"/>
                  <c:y val="8.3333333333333332E-3"/>
                </c:manualLayout>
              </c:layout>
              <c:showLegendKey val="0"/>
              <c:showVal val="0"/>
              <c:showCatName val="1"/>
              <c:showSerName val="0"/>
              <c:showPercent val="1"/>
              <c:showBubbleSize val="0"/>
            </c:dLbl>
            <c:dLbl>
              <c:idx val="2"/>
              <c:layout>
                <c:manualLayout>
                  <c:x val="8.9201877934272297E-2"/>
                  <c:y val="0.13750000000000007"/>
                </c:manualLayout>
              </c:layout>
              <c:showLegendKey val="0"/>
              <c:showVal val="0"/>
              <c:showCatName val="1"/>
              <c:showSerName val="0"/>
              <c:showPercent val="1"/>
              <c:showBubbleSize val="0"/>
            </c:dLbl>
            <c:dLbl>
              <c:idx val="3"/>
              <c:layout>
                <c:manualLayout>
                  <c:x val="-7.2769953051643188E-2"/>
                  <c:y val="0.13333333333333333"/>
                </c:manualLayout>
              </c:layout>
              <c:showLegendKey val="0"/>
              <c:showVal val="0"/>
              <c:showCatName val="1"/>
              <c:showSerName val="0"/>
              <c:showPercent val="1"/>
              <c:showBubbleSize val="0"/>
            </c:dLbl>
            <c:dLbl>
              <c:idx val="4"/>
              <c:layout>
                <c:manualLayout>
                  <c:x val="-8.2159624413145546E-2"/>
                  <c:y val="-0.10833333333333334"/>
                </c:manualLayout>
              </c:layout>
              <c:showLegendKey val="0"/>
              <c:showVal val="0"/>
              <c:showCatName val="1"/>
              <c:showSerName val="0"/>
              <c:showPercent val="1"/>
              <c:showBubbleSize val="0"/>
            </c:dLbl>
            <c:showLegendKey val="0"/>
            <c:showVal val="0"/>
            <c:showCatName val="1"/>
            <c:showSerName val="0"/>
            <c:showPercent val="1"/>
            <c:showBubbleSize val="0"/>
            <c:showLeaderLines val="1"/>
          </c:dLbls>
          <c:cat>
            <c:strRef>
              <c:f>Sheet1!$A$2:$A$7</c:f>
              <c:strCache>
                <c:ptCount val="5"/>
                <c:pt idx="0">
                  <c:v>Latino</c:v>
                </c:pt>
                <c:pt idx="1">
                  <c:v>Asian</c:v>
                </c:pt>
                <c:pt idx="2">
                  <c:v>White</c:v>
                </c:pt>
                <c:pt idx="3">
                  <c:v>Black </c:v>
                </c:pt>
                <c:pt idx="4">
                  <c:v>Native</c:v>
                </c:pt>
              </c:strCache>
            </c:strRef>
          </c:cat>
          <c:val>
            <c:numRef>
              <c:f>Sheet1!$B$2:$B$7</c:f>
              <c:numCache>
                <c:formatCode>General</c:formatCode>
                <c:ptCount val="6"/>
                <c:pt idx="0">
                  <c:v>23</c:v>
                </c:pt>
                <c:pt idx="1">
                  <c:v>3</c:v>
                </c:pt>
                <c:pt idx="2">
                  <c:v>25</c:v>
                </c:pt>
                <c:pt idx="3">
                  <c:v>12</c:v>
                </c:pt>
                <c:pt idx="4">
                  <c:v>37</c:v>
                </c:pt>
              </c:numCache>
            </c:numRef>
          </c:val>
        </c:ser>
        <c:dLbls>
          <c:showLegendKey val="0"/>
          <c:showVal val="0"/>
          <c:showCatName val="1"/>
          <c:showSerName val="0"/>
          <c:showPercent val="1"/>
          <c:showBubbleSize val="0"/>
          <c:showLeaderLines val="1"/>
        </c:dLbls>
        <c:firstSliceAng val="0"/>
        <c:holeSize val="50"/>
      </c:doughnutChart>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a:t>Perceptions</a:t>
            </a:r>
          </a:p>
        </c:rich>
      </c:tx>
      <c:layout>
        <c:manualLayout>
          <c:xMode val="edge"/>
          <c:yMode val="edge"/>
          <c:x val="0.3881752454554292"/>
          <c:y val="4.3964319914006657E-2"/>
        </c:manualLayout>
      </c:layout>
      <c:overlay val="0"/>
    </c:title>
    <c:autoTitleDeleted val="0"/>
    <c:plotArea>
      <c:layout>
        <c:manualLayout>
          <c:layoutTarget val="inner"/>
          <c:xMode val="edge"/>
          <c:yMode val="edge"/>
          <c:x val="0.61964490924425342"/>
          <c:y val="0.17144888545367162"/>
          <c:w val="0.3712184161836527"/>
          <c:h val="0.82855111454632835"/>
        </c:manualLayout>
      </c:layout>
      <c:barChart>
        <c:barDir val="bar"/>
        <c:grouping val="clustered"/>
        <c:varyColors val="0"/>
        <c:ser>
          <c:idx val="0"/>
          <c:order val="0"/>
          <c:tx>
            <c:strRef>
              <c:f>Sheet1!$B$1</c:f>
              <c:strCache>
                <c:ptCount val="1"/>
                <c:pt idx="0">
                  <c:v>Students</c:v>
                </c:pt>
              </c:strCache>
            </c:strRef>
          </c:tx>
          <c:invertIfNegative val="0"/>
          <c:cat>
            <c:strRef>
              <c:f>Sheet1!$A$2:$A$6</c:f>
              <c:strCache>
                <c:ptCount val="5"/>
                <c:pt idx="0">
                  <c:v>Kissing</c:v>
                </c:pt>
                <c:pt idx="1">
                  <c:v>Making Out</c:v>
                </c:pt>
                <c:pt idx="2">
                  <c:v>Touching &amp; Feeling</c:v>
                </c:pt>
                <c:pt idx="3">
                  <c:v>Oral Sex</c:v>
                </c:pt>
                <c:pt idx="4">
                  <c:v>Sex (going all the way)</c:v>
                </c:pt>
              </c:strCache>
            </c:strRef>
          </c:cat>
          <c:val>
            <c:numRef>
              <c:f>Sheet1!$B$2:$B$6</c:f>
              <c:numCache>
                <c:formatCode>0%</c:formatCode>
                <c:ptCount val="5"/>
                <c:pt idx="0">
                  <c:v>0.28000000000000003</c:v>
                </c:pt>
                <c:pt idx="1">
                  <c:v>0.22</c:v>
                </c:pt>
                <c:pt idx="2">
                  <c:v>0.13</c:v>
                </c:pt>
                <c:pt idx="3">
                  <c:v>0.09</c:v>
                </c:pt>
                <c:pt idx="4">
                  <c:v>0.28000000000000003</c:v>
                </c:pt>
              </c:numCache>
            </c:numRef>
          </c:val>
        </c:ser>
        <c:ser>
          <c:idx val="1"/>
          <c:order val="1"/>
          <c:tx>
            <c:strRef>
              <c:f>Sheet1!$C$1</c:f>
              <c:strCache>
                <c:ptCount val="1"/>
                <c:pt idx="0">
                  <c:v>Staff</c:v>
                </c:pt>
              </c:strCache>
            </c:strRef>
          </c:tx>
          <c:invertIfNegative val="0"/>
          <c:cat>
            <c:strRef>
              <c:f>Sheet1!$A$2:$A$6</c:f>
              <c:strCache>
                <c:ptCount val="5"/>
                <c:pt idx="0">
                  <c:v>Kissing</c:v>
                </c:pt>
                <c:pt idx="1">
                  <c:v>Making Out</c:v>
                </c:pt>
                <c:pt idx="2">
                  <c:v>Touching &amp; Feeling</c:v>
                </c:pt>
                <c:pt idx="3">
                  <c:v>Oral Sex</c:v>
                </c:pt>
                <c:pt idx="4">
                  <c:v>Sex (going all the way)</c:v>
                </c:pt>
              </c:strCache>
            </c:strRef>
          </c:cat>
          <c:val>
            <c:numRef>
              <c:f>Sheet1!$C$2:$C$6</c:f>
              <c:numCache>
                <c:formatCode>0%</c:formatCode>
                <c:ptCount val="5"/>
                <c:pt idx="0">
                  <c:v>0.21</c:v>
                </c:pt>
                <c:pt idx="1">
                  <c:v>0.2</c:v>
                </c:pt>
                <c:pt idx="2">
                  <c:v>0.2</c:v>
                </c:pt>
                <c:pt idx="3">
                  <c:v>0.17</c:v>
                </c:pt>
                <c:pt idx="4">
                  <c:v>0.22</c:v>
                </c:pt>
              </c:numCache>
            </c:numRef>
          </c:val>
        </c:ser>
        <c:ser>
          <c:idx val="2"/>
          <c:order val="2"/>
          <c:tx>
            <c:strRef>
              <c:f>Sheet1!$D$1</c:f>
              <c:strCache>
                <c:ptCount val="1"/>
                <c:pt idx="0">
                  <c:v>Parents</c:v>
                </c:pt>
              </c:strCache>
            </c:strRef>
          </c:tx>
          <c:invertIfNegative val="0"/>
          <c:cat>
            <c:strRef>
              <c:f>Sheet1!$A$2:$A$6</c:f>
              <c:strCache>
                <c:ptCount val="5"/>
                <c:pt idx="0">
                  <c:v>Kissing</c:v>
                </c:pt>
                <c:pt idx="1">
                  <c:v>Making Out</c:v>
                </c:pt>
                <c:pt idx="2">
                  <c:v>Touching &amp; Feeling</c:v>
                </c:pt>
                <c:pt idx="3">
                  <c:v>Oral Sex</c:v>
                </c:pt>
                <c:pt idx="4">
                  <c:v>Sex (going all the way)</c:v>
                </c:pt>
              </c:strCache>
            </c:strRef>
          </c:cat>
          <c:val>
            <c:numRef>
              <c:f>Sheet1!$D$2:$D$6</c:f>
              <c:numCache>
                <c:formatCode>0%</c:formatCode>
                <c:ptCount val="5"/>
                <c:pt idx="0">
                  <c:v>0.73</c:v>
                </c:pt>
                <c:pt idx="1">
                  <c:v>0.73</c:v>
                </c:pt>
                <c:pt idx="2">
                  <c:v>0.6</c:v>
                </c:pt>
                <c:pt idx="3" formatCode="0.00%">
                  <c:v>0.439</c:v>
                </c:pt>
                <c:pt idx="4" formatCode="0.00%">
                  <c:v>0.66700000000000004</c:v>
                </c:pt>
              </c:numCache>
            </c:numRef>
          </c:val>
        </c:ser>
        <c:dLbls>
          <c:showLegendKey val="0"/>
          <c:showVal val="1"/>
          <c:showCatName val="0"/>
          <c:showSerName val="0"/>
          <c:showPercent val="0"/>
          <c:showBubbleSize val="0"/>
        </c:dLbls>
        <c:gapWidth val="150"/>
        <c:overlap val="-25"/>
        <c:axId val="37518336"/>
        <c:axId val="37186944"/>
      </c:barChart>
      <c:catAx>
        <c:axId val="37518336"/>
        <c:scaling>
          <c:orientation val="minMax"/>
        </c:scaling>
        <c:delete val="0"/>
        <c:axPos val="l"/>
        <c:majorTickMark val="none"/>
        <c:minorTickMark val="none"/>
        <c:tickLblPos val="nextTo"/>
        <c:crossAx val="37186944"/>
        <c:crosses val="autoZero"/>
        <c:auto val="1"/>
        <c:lblAlgn val="ctr"/>
        <c:lblOffset val="100"/>
        <c:noMultiLvlLbl val="0"/>
      </c:catAx>
      <c:valAx>
        <c:axId val="37186944"/>
        <c:scaling>
          <c:orientation val="minMax"/>
        </c:scaling>
        <c:delete val="1"/>
        <c:axPos val="b"/>
        <c:numFmt formatCode="0%" sourceLinked="1"/>
        <c:majorTickMark val="none"/>
        <c:minorTickMark val="none"/>
        <c:tickLblPos val="nextTo"/>
        <c:crossAx val="37518336"/>
        <c:crosses val="autoZero"/>
        <c:crossBetween val="between"/>
      </c:valAx>
    </c:plotArea>
    <c:legend>
      <c:legendPos val="t"/>
      <c:layout>
        <c:manualLayout>
          <c:xMode val="edge"/>
          <c:yMode val="edge"/>
          <c:x val="5.0878572639374064E-2"/>
          <c:y val="0.20630217452760088"/>
          <c:w val="0.20388163383333943"/>
          <c:h val="0.63864619409307788"/>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1"/>
    </mc:Choice>
    <mc:Fallback>
      <c:style val="21"/>
    </mc:Fallback>
  </mc:AlternateContent>
  <c:chart>
    <c:autoTitleDeleted val="1"/>
    <c:plotArea>
      <c:layout/>
      <c:barChart>
        <c:barDir val="col"/>
        <c:grouping val="clustered"/>
        <c:varyColors val="0"/>
        <c:ser>
          <c:idx val="0"/>
          <c:order val="0"/>
          <c:tx>
            <c:strRef>
              <c:f>Sheet1!$B$1</c:f>
              <c:strCache>
                <c:ptCount val="1"/>
                <c:pt idx="0">
                  <c:v>Response Percentage</c:v>
                </c:pt>
              </c:strCache>
            </c:strRef>
          </c:tx>
          <c:invertIfNegative val="0"/>
          <c:cat>
            <c:strRef>
              <c:f>Sheet1!$A$2:$A$6</c:f>
              <c:strCache>
                <c:ptCount val="5"/>
                <c:pt idx="0">
                  <c:v>Hitting/Punching</c:v>
                </c:pt>
                <c:pt idx="1">
                  <c:v>Telling a partner who they can hang out with</c:v>
                </c:pt>
                <c:pt idx="2">
                  <c:v>Texting a partner 20 times a day to see where they are</c:v>
                </c:pt>
                <c:pt idx="3">
                  <c:v>Calling a partner out of their name</c:v>
                </c:pt>
                <c:pt idx="4">
                  <c:v>Not calling a partner back when they said they would</c:v>
                </c:pt>
              </c:strCache>
            </c:strRef>
          </c:cat>
          <c:val>
            <c:numRef>
              <c:f>Sheet1!$B$2:$B$6</c:f>
              <c:numCache>
                <c:formatCode>0.0%</c:formatCode>
                <c:ptCount val="5"/>
                <c:pt idx="0">
                  <c:v>0.84199999999999997</c:v>
                </c:pt>
                <c:pt idx="1">
                  <c:v>0.59499999999999997</c:v>
                </c:pt>
                <c:pt idx="2">
                  <c:v>0.48599999999999999</c:v>
                </c:pt>
                <c:pt idx="3">
                  <c:v>0.40500000000000003</c:v>
                </c:pt>
                <c:pt idx="4">
                  <c:v>0.13500000000000001</c:v>
                </c:pt>
              </c:numCache>
            </c:numRef>
          </c:val>
        </c:ser>
        <c:dLbls>
          <c:showLegendKey val="0"/>
          <c:showVal val="1"/>
          <c:showCatName val="0"/>
          <c:showSerName val="0"/>
          <c:showPercent val="0"/>
          <c:showBubbleSize val="0"/>
        </c:dLbls>
        <c:gapWidth val="75"/>
        <c:axId val="36996608"/>
        <c:axId val="37189248"/>
      </c:barChart>
      <c:valAx>
        <c:axId val="37189248"/>
        <c:scaling>
          <c:orientation val="minMax"/>
        </c:scaling>
        <c:delete val="0"/>
        <c:axPos val="l"/>
        <c:numFmt formatCode="0.0%" sourceLinked="1"/>
        <c:majorTickMark val="none"/>
        <c:minorTickMark val="none"/>
        <c:tickLblPos val="nextTo"/>
        <c:crossAx val="36996608"/>
        <c:crosses val="autoZero"/>
        <c:crossBetween val="between"/>
      </c:valAx>
      <c:catAx>
        <c:axId val="36996608"/>
        <c:scaling>
          <c:orientation val="minMax"/>
        </c:scaling>
        <c:delete val="0"/>
        <c:axPos val="b"/>
        <c:majorTickMark val="none"/>
        <c:minorTickMark val="none"/>
        <c:tickLblPos val="nextTo"/>
        <c:txPr>
          <a:bodyPr/>
          <a:lstStyle/>
          <a:p>
            <a:pPr>
              <a:defRPr sz="1100" b="0"/>
            </a:pPr>
            <a:endParaRPr lang="en-US"/>
          </a:p>
        </c:txPr>
        <c:crossAx val="37189248"/>
        <c:crosses val="autoZero"/>
        <c:auto val="1"/>
        <c:lblAlgn val="ctr"/>
        <c:lblOffset val="100"/>
        <c:noMultiLvlLbl val="0"/>
      </c:catAx>
    </c:plotArea>
    <c:legend>
      <c:legendPos val="b"/>
      <c:layout/>
      <c:overlay val="0"/>
    </c:legend>
    <c:plotVisOnly val="1"/>
    <c:dispBlanksAs val="gap"/>
    <c:showDLblsOverMax val="0"/>
  </c:chart>
  <c:txPr>
    <a:bodyPr/>
    <a:lstStyle/>
    <a:p>
      <a:pPr>
        <a:defRPr sz="12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0.17826461465044141"/>
          <c:y val="5.3355571823636726E-2"/>
          <c:w val="0.4301135767120019"/>
          <c:h val="0.9466444281763633"/>
        </c:manualLayout>
      </c:layout>
      <c:pieChart>
        <c:varyColors val="1"/>
        <c:ser>
          <c:idx val="0"/>
          <c:order val="0"/>
          <c:tx>
            <c:strRef>
              <c:f>Sheet1!$B$1</c:f>
              <c:strCache>
                <c:ptCount val="1"/>
                <c:pt idx="0">
                  <c:v> Always</c:v>
                </c:pt>
              </c:strCache>
            </c:strRef>
          </c:tx>
          <c:explosion val="11"/>
          <c:dPt>
            <c:idx val="0"/>
            <c:bubble3D val="0"/>
            <c:explosion val="10"/>
          </c:dPt>
          <c:dPt>
            <c:idx val="2"/>
            <c:bubble3D val="0"/>
            <c:explosion val="13"/>
          </c:dPt>
          <c:dLbls>
            <c:dLbl>
              <c:idx val="0"/>
              <c:layout>
                <c:manualLayout>
                  <c:x val="4.9901574803149606E-2"/>
                  <c:y val="2.0842020243608098E-2"/>
                </c:manualLayout>
              </c:layout>
              <c:showLegendKey val="0"/>
              <c:showVal val="0"/>
              <c:showCatName val="0"/>
              <c:showSerName val="0"/>
              <c:showPercent val="1"/>
              <c:showBubbleSize val="0"/>
            </c:dLbl>
            <c:dLbl>
              <c:idx val="1"/>
              <c:layout>
                <c:manualLayout>
                  <c:x val="-9.6694583631591502E-2"/>
                  <c:y val="-0.24663718106129273"/>
                </c:manualLayout>
              </c:layout>
              <c:showLegendKey val="0"/>
              <c:showVal val="0"/>
              <c:showCatName val="0"/>
              <c:showSerName val="0"/>
              <c:showPercent val="1"/>
              <c:showBubbleSize val="0"/>
            </c:dLbl>
            <c:dLbl>
              <c:idx val="2"/>
              <c:layout>
                <c:manualLayout>
                  <c:x val="0.11739954664757814"/>
                  <c:y val="0.20967689420157273"/>
                </c:manualLayout>
              </c:layout>
              <c:showLegendKey val="0"/>
              <c:showVal val="0"/>
              <c:showCatName val="0"/>
              <c:showSerName val="0"/>
              <c:showPercent val="1"/>
              <c:showBubbleSize val="0"/>
            </c:dLbl>
            <c:txPr>
              <a:bodyPr/>
              <a:lstStyle/>
              <a:p>
                <a:pPr>
                  <a:defRPr sz="2800" b="0"/>
                </a:pPr>
                <a:endParaRPr lang="en-US"/>
              </a:p>
            </c:txPr>
            <c:showLegendKey val="0"/>
            <c:showVal val="0"/>
            <c:showCatName val="0"/>
            <c:showSerName val="0"/>
            <c:showPercent val="1"/>
            <c:showBubbleSize val="0"/>
            <c:showLeaderLines val="1"/>
          </c:dLbls>
          <c:cat>
            <c:numRef>
              <c:f>Sheet1!$A$2:$A$4</c:f>
              <c:numCache>
                <c:formatCode>General</c:formatCode>
                <c:ptCount val="3"/>
              </c:numCache>
            </c:numRef>
          </c:cat>
          <c:val>
            <c:numRef>
              <c:f>Sheet1!$B$2:$B$4</c:f>
              <c:numCache>
                <c:formatCode>0.00%</c:formatCode>
                <c:ptCount val="3"/>
                <c:pt idx="0">
                  <c:v>4.4999999999999998E-2</c:v>
                </c:pt>
                <c:pt idx="1">
                  <c:v>0.70099999999999996</c:v>
                </c:pt>
                <c:pt idx="2">
                  <c:v>0.254</c:v>
                </c:pt>
              </c:numCache>
            </c:numRef>
          </c:val>
        </c:ser>
        <c:dLbls>
          <c:showLegendKey val="0"/>
          <c:showVal val="0"/>
          <c:showCatName val="0"/>
          <c:showSerName val="0"/>
          <c:showPercent val="0"/>
          <c:showBubbleSize val="0"/>
          <c:showLeaderLines val="1"/>
        </c:dLbls>
        <c:firstSliceAng val="0"/>
      </c:pieChart>
      <c:doughnutChart>
        <c:varyColors val="1"/>
        <c:ser>
          <c:idx val="1"/>
          <c:order val="1"/>
          <c:tx>
            <c:strRef>
              <c:f>Sheet1!$C$1</c:f>
              <c:strCache>
                <c:ptCount val="1"/>
                <c:pt idx="0">
                  <c:v>Sometimes</c:v>
                </c:pt>
              </c:strCache>
            </c:strRef>
          </c:tx>
          <c:explosion val="25"/>
          <c:dLbls>
            <c:showLegendKey val="0"/>
            <c:showVal val="0"/>
            <c:showCatName val="0"/>
            <c:showSerName val="0"/>
            <c:showPercent val="1"/>
            <c:showBubbleSize val="0"/>
            <c:showLeaderLines val="1"/>
          </c:dLbls>
          <c:cat>
            <c:numRef>
              <c:f>Sheet1!$A$2:$A$4</c:f>
              <c:numCache>
                <c:formatCode>General</c:formatCode>
                <c:ptCount val="3"/>
              </c:numCache>
            </c:numRef>
          </c:cat>
          <c:val>
            <c:numRef>
              <c:f>Sheet1!$C$2:$C$4</c:f>
              <c:numCache>
                <c:formatCode>General</c:formatCode>
                <c:ptCount val="3"/>
              </c:numCache>
            </c:numRef>
          </c:val>
        </c:ser>
        <c:ser>
          <c:idx val="2"/>
          <c:order val="2"/>
          <c:tx>
            <c:strRef>
              <c:f>Sheet1!$D$1</c:f>
              <c:strCache>
                <c:ptCount val="1"/>
                <c:pt idx="0">
                  <c:v>Never</c:v>
                </c:pt>
              </c:strCache>
            </c:strRef>
          </c:tx>
          <c:explosion val="25"/>
          <c:dLbls>
            <c:showLegendKey val="0"/>
            <c:showVal val="0"/>
            <c:showCatName val="0"/>
            <c:showSerName val="0"/>
            <c:showPercent val="1"/>
            <c:showBubbleSize val="0"/>
            <c:showLeaderLines val="1"/>
          </c:dLbls>
          <c:cat>
            <c:numRef>
              <c:f>Sheet1!$A$2:$A$4</c:f>
              <c:numCache>
                <c:formatCode>General</c:formatCode>
                <c:ptCount val="3"/>
              </c:numCache>
            </c:numRef>
          </c:cat>
          <c:val>
            <c:numRef>
              <c:f>Sheet1!$D$2:$D$4</c:f>
              <c:numCache>
                <c:formatCode>General</c:formatCode>
                <c:ptCount val="3"/>
              </c:numCache>
            </c:numRef>
          </c:val>
        </c:ser>
        <c:dLbls>
          <c:showLegendKey val="0"/>
          <c:showVal val="0"/>
          <c:showCatName val="0"/>
          <c:showSerName val="0"/>
          <c:showPercent val="1"/>
          <c:showBubbleSize val="0"/>
          <c:showLeaderLines val="1"/>
        </c:dLbls>
        <c:firstSliceAng val="0"/>
        <c:holeSize val="50"/>
      </c:doughnutChart>
    </c:plotArea>
    <c:legend>
      <c:legendPos val="r"/>
      <c:layout>
        <c:manualLayout>
          <c:xMode val="edge"/>
          <c:yMode val="edge"/>
          <c:x val="0.68100656167979001"/>
          <c:y val="0.17892470667564328"/>
          <c:w val="0.27050858983536147"/>
          <c:h val="0.68883671199439556"/>
        </c:manualLayout>
      </c:layout>
      <c:overlay val="0"/>
      <c:txPr>
        <a:bodyPr/>
        <a:lstStyle/>
        <a:p>
          <a:pPr>
            <a:defRPr sz="28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5.5905511811023625E-4"/>
          <c:y val="0.14462370775081687"/>
          <c:w val="0.45630408698912633"/>
          <c:h val="0.65186298141303767"/>
        </c:manualLayout>
      </c:layout>
      <c:pieChart>
        <c:varyColors val="1"/>
        <c:ser>
          <c:idx val="0"/>
          <c:order val="0"/>
          <c:tx>
            <c:strRef>
              <c:f>Sheet1!$B$1</c:f>
              <c:strCache>
                <c:ptCount val="1"/>
                <c:pt idx="0">
                  <c:v> Always</c:v>
                </c:pt>
              </c:strCache>
            </c:strRef>
          </c:tx>
          <c:explosion val="17"/>
          <c:dPt>
            <c:idx val="1"/>
            <c:bubble3D val="0"/>
            <c:explosion val="9"/>
          </c:dPt>
          <c:dPt>
            <c:idx val="2"/>
            <c:bubble3D val="0"/>
            <c:explosion val="8"/>
          </c:dPt>
          <c:dLbls>
            <c:dLbl>
              <c:idx val="0"/>
              <c:layout>
                <c:manualLayout>
                  <c:x val="-4.4274465691788523E-3"/>
                  <c:y val="-7.1018801221275759E-3"/>
                </c:manualLayout>
              </c:layout>
              <c:showLegendKey val="0"/>
              <c:showVal val="0"/>
              <c:showCatName val="0"/>
              <c:showSerName val="0"/>
              <c:showPercent val="1"/>
              <c:showBubbleSize val="0"/>
            </c:dLbl>
            <c:dLbl>
              <c:idx val="1"/>
              <c:layout>
                <c:manualLayout>
                  <c:x val="-0.14474653168353957"/>
                  <c:y val="2.8473137286410627E-2"/>
                </c:manualLayout>
              </c:layout>
              <c:showLegendKey val="0"/>
              <c:showVal val="0"/>
              <c:showCatName val="0"/>
              <c:showSerName val="0"/>
              <c:showPercent val="1"/>
              <c:showBubbleSize val="0"/>
            </c:dLbl>
            <c:dLbl>
              <c:idx val="2"/>
              <c:layout>
                <c:manualLayout>
                  <c:x val="8.5797900262467197E-2"/>
                  <c:y val="-7.8972360597782426E-2"/>
                </c:manualLayout>
              </c:layout>
              <c:showLegendKey val="0"/>
              <c:showVal val="0"/>
              <c:showCatName val="0"/>
              <c:showSerName val="0"/>
              <c:showPercent val="1"/>
              <c:showBubbleSize val="0"/>
            </c:dLbl>
            <c:showLegendKey val="0"/>
            <c:showVal val="0"/>
            <c:showCatName val="0"/>
            <c:showSerName val="0"/>
            <c:showPercent val="1"/>
            <c:showBubbleSize val="0"/>
            <c:showLeaderLines val="1"/>
          </c:dLbls>
          <c:cat>
            <c:numRef>
              <c:f>Sheet1!$A$2:$A$4</c:f>
              <c:numCache>
                <c:formatCode>General</c:formatCode>
                <c:ptCount val="3"/>
              </c:numCache>
            </c:numRef>
          </c:cat>
          <c:val>
            <c:numRef>
              <c:f>Sheet1!$B$2:$B$4</c:f>
              <c:numCache>
                <c:formatCode>0.00%</c:formatCode>
                <c:ptCount val="3"/>
                <c:pt idx="0">
                  <c:v>0.03</c:v>
                </c:pt>
                <c:pt idx="1">
                  <c:v>0.373</c:v>
                </c:pt>
                <c:pt idx="2">
                  <c:v>0.59699999999999998</c:v>
                </c:pt>
              </c:numCache>
            </c:numRef>
          </c:val>
        </c:ser>
        <c:dLbls>
          <c:showLegendKey val="0"/>
          <c:showVal val="0"/>
          <c:showCatName val="0"/>
          <c:showSerName val="0"/>
          <c:showPercent val="0"/>
          <c:showBubbleSize val="0"/>
          <c:showLeaderLines val="1"/>
        </c:dLbls>
        <c:firstSliceAng val="0"/>
      </c:pieChart>
      <c:doughnutChart>
        <c:varyColors val="1"/>
        <c:ser>
          <c:idx val="1"/>
          <c:order val="1"/>
          <c:tx>
            <c:strRef>
              <c:f>Sheet1!$C$1</c:f>
              <c:strCache>
                <c:ptCount val="1"/>
                <c:pt idx="0">
                  <c:v>Sometimes</c:v>
                </c:pt>
              </c:strCache>
            </c:strRef>
          </c:tx>
          <c:explosion val="25"/>
          <c:dLbls>
            <c:showLegendKey val="0"/>
            <c:showVal val="0"/>
            <c:showCatName val="0"/>
            <c:showSerName val="0"/>
            <c:showPercent val="1"/>
            <c:showBubbleSize val="0"/>
            <c:showLeaderLines val="1"/>
          </c:dLbls>
          <c:cat>
            <c:numRef>
              <c:f>Sheet1!$A$2:$A$4</c:f>
              <c:numCache>
                <c:formatCode>General</c:formatCode>
                <c:ptCount val="3"/>
              </c:numCache>
            </c:numRef>
          </c:cat>
          <c:val>
            <c:numRef>
              <c:f>Sheet1!$C$2:$C$4</c:f>
              <c:numCache>
                <c:formatCode>General</c:formatCode>
                <c:ptCount val="3"/>
              </c:numCache>
            </c:numRef>
          </c:val>
        </c:ser>
        <c:ser>
          <c:idx val="2"/>
          <c:order val="2"/>
          <c:tx>
            <c:strRef>
              <c:f>Sheet1!$D$1</c:f>
              <c:strCache>
                <c:ptCount val="1"/>
                <c:pt idx="0">
                  <c:v>Never</c:v>
                </c:pt>
              </c:strCache>
            </c:strRef>
          </c:tx>
          <c:explosion val="25"/>
          <c:dLbls>
            <c:showLegendKey val="0"/>
            <c:showVal val="0"/>
            <c:showCatName val="0"/>
            <c:showSerName val="0"/>
            <c:showPercent val="1"/>
            <c:showBubbleSize val="0"/>
            <c:showLeaderLines val="1"/>
          </c:dLbls>
          <c:cat>
            <c:numRef>
              <c:f>Sheet1!$A$2:$A$4</c:f>
              <c:numCache>
                <c:formatCode>General</c:formatCode>
                <c:ptCount val="3"/>
              </c:numCache>
            </c:numRef>
          </c:cat>
          <c:val>
            <c:numRef>
              <c:f>Sheet1!$D$2:$D$4</c:f>
              <c:numCache>
                <c:formatCode>General</c:formatCode>
                <c:ptCount val="3"/>
              </c:numCache>
            </c:numRef>
          </c:val>
        </c:ser>
        <c:dLbls>
          <c:showLegendKey val="0"/>
          <c:showVal val="0"/>
          <c:showCatName val="0"/>
          <c:showSerName val="0"/>
          <c:showPercent val="1"/>
          <c:showBubbleSize val="0"/>
          <c:showLeaderLines val="1"/>
        </c:dLbls>
        <c:firstSliceAng val="0"/>
        <c:holeSize val="50"/>
      </c:doughnutChart>
    </c:plotArea>
    <c:legend>
      <c:legendPos val="r"/>
      <c:layout>
        <c:manualLayout>
          <c:xMode val="edge"/>
          <c:yMode val="edge"/>
          <c:x val="0.45373378327709035"/>
          <c:y val="0.16531924580855964"/>
          <c:w val="0.29669910011248596"/>
          <c:h val="0.68883671199439556"/>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0.26397063648293961"/>
          <c:y val="0.15018208661417323"/>
          <c:w val="0.35600721784776901"/>
          <c:h val="0.53401082677165357"/>
        </c:manualLayout>
      </c:layout>
      <c:pieChart>
        <c:varyColors val="1"/>
        <c:ser>
          <c:idx val="0"/>
          <c:order val="0"/>
          <c:tx>
            <c:strRef>
              <c:f>Sheet1!$B$1</c:f>
              <c:strCache>
                <c:ptCount val="1"/>
                <c:pt idx="0">
                  <c:v>Column1</c:v>
                </c:pt>
              </c:strCache>
            </c:strRef>
          </c:tx>
          <c:dLbls>
            <c:showLegendKey val="0"/>
            <c:showVal val="0"/>
            <c:showCatName val="0"/>
            <c:showSerName val="0"/>
            <c:showPercent val="1"/>
            <c:showBubbleSize val="0"/>
            <c:showLeaderLines val="1"/>
          </c:dLbls>
          <c:cat>
            <c:strRef>
              <c:f>Sheet1!$A$2:$A$5</c:f>
              <c:strCache>
                <c:ptCount val="4"/>
                <c:pt idx="0">
                  <c:v>Shouting</c:v>
                </c:pt>
                <c:pt idx="1">
                  <c:v>Aruging</c:v>
                </c:pt>
                <c:pt idx="2">
                  <c:v>Hitting/Shoving</c:v>
                </c:pt>
                <c:pt idx="3">
                  <c:v>Name Calling/Put Downs</c:v>
                </c:pt>
              </c:strCache>
            </c:strRef>
          </c:cat>
          <c:val>
            <c:numRef>
              <c:f>Sheet1!$B$2:$B$5</c:f>
              <c:numCache>
                <c:formatCode>0.00%</c:formatCode>
                <c:ptCount val="4"/>
                <c:pt idx="0">
                  <c:v>0.45700000000000002</c:v>
                </c:pt>
                <c:pt idx="1">
                  <c:v>0.74299999999999999</c:v>
                </c:pt>
                <c:pt idx="2">
                  <c:v>0.55700000000000005</c:v>
                </c:pt>
                <c:pt idx="3">
                  <c:v>0.47099999999999997</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638115157480315"/>
          <c:y val="0.17248917322834645"/>
          <c:w val="0.33063484251968506"/>
          <c:h val="0.58002165354330704"/>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pieChart>
        <c:varyColors val="1"/>
        <c:ser>
          <c:idx val="0"/>
          <c:order val="0"/>
          <c:tx>
            <c:strRef>
              <c:f>Sheet1!$B$1</c:f>
              <c:strCache>
                <c:ptCount val="1"/>
                <c:pt idx="0">
                  <c:v>Column1</c:v>
                </c:pt>
              </c:strCache>
            </c:strRef>
          </c:tx>
          <c:dLbls>
            <c:dLbl>
              <c:idx val="0"/>
              <c:layout>
                <c:manualLayout>
                  <c:x val="-0.14767345934860718"/>
                  <c:y val="4.243183720262405E-2"/>
                </c:manualLayout>
              </c:layout>
              <c:showLegendKey val="0"/>
              <c:showVal val="0"/>
              <c:showCatName val="0"/>
              <c:showSerName val="0"/>
              <c:showPercent val="1"/>
              <c:showBubbleSize val="0"/>
            </c:dLbl>
            <c:dLbl>
              <c:idx val="1"/>
              <c:layout>
                <c:manualLayout>
                  <c:x val="0.10457989184446077"/>
                  <c:y val="-0.24263033924686547"/>
                </c:manualLayout>
              </c:layout>
              <c:showLegendKey val="0"/>
              <c:showVal val="0"/>
              <c:showCatName val="0"/>
              <c:showSerName val="0"/>
              <c:showPercent val="1"/>
              <c:showBubbleSize val="0"/>
            </c:dLbl>
            <c:dLbl>
              <c:idx val="2"/>
              <c:layout>
                <c:manualLayout>
                  <c:x val="0.125123062656425"/>
                  <c:y val="0.13221671976070251"/>
                </c:manualLayout>
              </c:layout>
              <c:showLegendKey val="0"/>
              <c:showVal val="0"/>
              <c:showCatName val="0"/>
              <c:showSerName val="0"/>
              <c:showPercent val="1"/>
              <c:showBubbleSize val="0"/>
            </c:dLbl>
            <c:dLbl>
              <c:idx val="3"/>
              <c:layout>
                <c:manualLayout>
                  <c:x val="3.1853169050365115E-2"/>
                  <c:y val="0.13658538493082878"/>
                </c:manualLayout>
              </c:layout>
              <c:showLegendKey val="0"/>
              <c:showVal val="0"/>
              <c:showCatName val="0"/>
              <c:showSerName val="0"/>
              <c:showPercent val="1"/>
              <c:showBubbleSize val="0"/>
            </c:dLbl>
            <c:showLegendKey val="0"/>
            <c:showVal val="0"/>
            <c:showCatName val="0"/>
            <c:showSerName val="0"/>
            <c:showPercent val="1"/>
            <c:showBubbleSize val="0"/>
            <c:showLeaderLines val="1"/>
          </c:dLbls>
          <c:cat>
            <c:strRef>
              <c:f>Sheet1!$A$2:$A$5</c:f>
              <c:strCache>
                <c:ptCount val="4"/>
                <c:pt idx="0">
                  <c:v>Strongly Agree</c:v>
                </c:pt>
                <c:pt idx="1">
                  <c:v>Somewhat Agree</c:v>
                </c:pt>
                <c:pt idx="2">
                  <c:v>Somewhat Disagree</c:v>
                </c:pt>
                <c:pt idx="3">
                  <c:v>Strongly Disagree</c:v>
                </c:pt>
              </c:strCache>
            </c:strRef>
          </c:cat>
          <c:val>
            <c:numRef>
              <c:f>Sheet1!$B$2:$B$5</c:f>
              <c:numCache>
                <c:formatCode>General</c:formatCode>
                <c:ptCount val="4"/>
                <c:pt idx="0">
                  <c:v>45.2</c:v>
                </c:pt>
                <c:pt idx="1">
                  <c:v>26</c:v>
                </c:pt>
                <c:pt idx="2">
                  <c:v>21</c:v>
                </c:pt>
                <c:pt idx="3">
                  <c:v>6.8</c:v>
                </c:pt>
              </c:numCache>
            </c:numRef>
          </c:val>
        </c:ser>
        <c:ser>
          <c:idx val="1"/>
          <c:order val="1"/>
          <c:tx>
            <c:strRef>
              <c:f>Sheet1!$C$1</c:f>
              <c:strCache>
                <c:ptCount val="1"/>
                <c:pt idx="0">
                  <c:v>Column2</c:v>
                </c:pt>
              </c:strCache>
            </c:strRef>
          </c:tx>
          <c:dLbls>
            <c:showLegendKey val="0"/>
            <c:showVal val="0"/>
            <c:showCatName val="0"/>
            <c:showSerName val="0"/>
            <c:showPercent val="1"/>
            <c:showBubbleSize val="0"/>
            <c:showLeaderLines val="1"/>
          </c:dLbls>
          <c:cat>
            <c:strRef>
              <c:f>Sheet1!$A$2:$A$5</c:f>
              <c:strCache>
                <c:ptCount val="4"/>
                <c:pt idx="0">
                  <c:v>Strongly Agree</c:v>
                </c:pt>
                <c:pt idx="1">
                  <c:v>Somewhat Agree</c:v>
                </c:pt>
                <c:pt idx="2">
                  <c:v>Somewhat Disagree</c:v>
                </c:pt>
                <c:pt idx="3">
                  <c:v>Strongly Disagree</c:v>
                </c:pt>
              </c:strCache>
            </c:strRef>
          </c:cat>
          <c:val>
            <c:numRef>
              <c:f>Sheet1!$C$2:$C$5</c:f>
              <c:numCache>
                <c:formatCode>General</c:formatCode>
                <c:ptCount val="4"/>
              </c:numCache>
            </c:numRef>
          </c:val>
        </c:ser>
        <c:ser>
          <c:idx val="2"/>
          <c:order val="2"/>
          <c:tx>
            <c:strRef>
              <c:f>Sheet1!$D$1</c:f>
              <c:strCache>
                <c:ptCount val="1"/>
                <c:pt idx="0">
                  <c:v>Column3</c:v>
                </c:pt>
              </c:strCache>
            </c:strRef>
          </c:tx>
          <c:dLbls>
            <c:showLegendKey val="0"/>
            <c:showVal val="0"/>
            <c:showCatName val="0"/>
            <c:showSerName val="0"/>
            <c:showPercent val="1"/>
            <c:showBubbleSize val="0"/>
            <c:showLeaderLines val="1"/>
          </c:dLbls>
          <c:cat>
            <c:strRef>
              <c:f>Sheet1!$A$2:$A$5</c:f>
              <c:strCache>
                <c:ptCount val="4"/>
                <c:pt idx="0">
                  <c:v>Strongly Agree</c:v>
                </c:pt>
                <c:pt idx="1">
                  <c:v>Somewhat Agree</c:v>
                </c:pt>
                <c:pt idx="2">
                  <c:v>Somewhat Disagree</c:v>
                </c:pt>
                <c:pt idx="3">
                  <c:v>Strongly Disagree</c:v>
                </c:pt>
              </c:strCache>
            </c:strRef>
          </c:cat>
          <c:val>
            <c:numRef>
              <c:f>Sheet1!$D$2:$D$5</c:f>
              <c:numCache>
                <c:formatCode>General</c:formatCode>
                <c:ptCount val="4"/>
              </c:numCache>
            </c:numRef>
          </c:val>
        </c:ser>
        <c:ser>
          <c:idx val="3"/>
          <c:order val="3"/>
          <c:tx>
            <c:strRef>
              <c:f>Sheet1!$E$1</c:f>
              <c:strCache>
                <c:ptCount val="1"/>
                <c:pt idx="0">
                  <c:v>Column4</c:v>
                </c:pt>
              </c:strCache>
            </c:strRef>
          </c:tx>
          <c:dLbls>
            <c:showLegendKey val="0"/>
            <c:showVal val="0"/>
            <c:showCatName val="0"/>
            <c:showSerName val="0"/>
            <c:showPercent val="1"/>
            <c:showBubbleSize val="0"/>
            <c:showLeaderLines val="1"/>
          </c:dLbls>
          <c:cat>
            <c:strRef>
              <c:f>Sheet1!$A$2:$A$5</c:f>
              <c:strCache>
                <c:ptCount val="4"/>
                <c:pt idx="0">
                  <c:v>Strongly Agree</c:v>
                </c:pt>
                <c:pt idx="1">
                  <c:v>Somewhat Agree</c:v>
                </c:pt>
                <c:pt idx="2">
                  <c:v>Somewhat Disagree</c:v>
                </c:pt>
                <c:pt idx="3">
                  <c:v>Strongly Disagree</c:v>
                </c:pt>
              </c:strCache>
            </c:strRef>
          </c:cat>
          <c:val>
            <c:numRef>
              <c:f>Sheet1!$E$2:$E$5</c:f>
              <c:numCache>
                <c:formatCode>General</c:formatCode>
                <c:ptCount val="4"/>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60764095285894248"/>
          <c:y val="0.17218893059188584"/>
          <c:w val="0.39235904714105757"/>
          <c:h val="0.7426669333473378"/>
        </c:manualLayout>
      </c:layout>
      <c:overlay val="0"/>
      <c:txPr>
        <a:bodyPr/>
        <a:lstStyle/>
        <a:p>
          <a:pPr>
            <a:defRPr sz="2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15"/>
      <c:rotY val="20"/>
      <c:rAngAx val="0"/>
      <c:perspective val="30"/>
    </c:view3D>
    <c:floor>
      <c:thickness val="0"/>
    </c:floor>
    <c:sideWall>
      <c:thickness val="0"/>
    </c:sideWall>
    <c:backWall>
      <c:thickness val="0"/>
    </c:backWall>
    <c:plotArea>
      <c:layout/>
      <c:line3DChart>
        <c:grouping val="standard"/>
        <c:varyColors val="0"/>
        <c:ser>
          <c:idx val="0"/>
          <c:order val="0"/>
          <c:tx>
            <c:strRef>
              <c:f>Sheet1!$B$1</c:f>
              <c:strCache>
                <c:ptCount val="1"/>
                <c:pt idx="0">
                  <c:v>General Concern for High School Youth</c:v>
                </c:pt>
              </c:strCache>
            </c:strRef>
          </c:tx>
          <c:cat>
            <c:strRef>
              <c:f>Sheet1!$A$2:$A$15</c:f>
              <c:strCache>
                <c:ptCount val="10"/>
                <c:pt idx="0">
                  <c:v>1 Not a Concern</c:v>
                </c:pt>
                <c:pt idx="1">
                  <c:v>2</c:v>
                </c:pt>
                <c:pt idx="2">
                  <c:v>2</c:v>
                </c:pt>
                <c:pt idx="3">
                  <c:v>4</c:v>
                </c:pt>
                <c:pt idx="4">
                  <c:v>5</c:v>
                </c:pt>
                <c:pt idx="5">
                  <c:v>6</c:v>
                </c:pt>
                <c:pt idx="6">
                  <c:v>7</c:v>
                </c:pt>
                <c:pt idx="7">
                  <c:v>8</c:v>
                </c:pt>
                <c:pt idx="8">
                  <c:v>9</c:v>
                </c:pt>
                <c:pt idx="9">
                  <c:v>10 Greatest Concern</c:v>
                </c:pt>
              </c:strCache>
            </c:strRef>
          </c:cat>
          <c:val>
            <c:numRef>
              <c:f>Sheet1!$B$2:$B$15</c:f>
              <c:numCache>
                <c:formatCode>General</c:formatCode>
                <c:ptCount val="14"/>
                <c:pt idx="0">
                  <c:v>30</c:v>
                </c:pt>
                <c:pt idx="1">
                  <c:v>5</c:v>
                </c:pt>
                <c:pt idx="2">
                  <c:v>3</c:v>
                </c:pt>
                <c:pt idx="3">
                  <c:v>2</c:v>
                </c:pt>
                <c:pt idx="4">
                  <c:v>10</c:v>
                </c:pt>
                <c:pt idx="5">
                  <c:v>7</c:v>
                </c:pt>
                <c:pt idx="6">
                  <c:v>3</c:v>
                </c:pt>
                <c:pt idx="7">
                  <c:v>5</c:v>
                </c:pt>
                <c:pt idx="8">
                  <c:v>7</c:v>
                </c:pt>
                <c:pt idx="9">
                  <c:v>3</c:v>
                </c:pt>
              </c:numCache>
            </c:numRef>
          </c:val>
          <c:smooth val="0"/>
        </c:ser>
        <c:ser>
          <c:idx val="1"/>
          <c:order val="1"/>
          <c:tx>
            <c:strRef>
              <c:f>Sheet1!$C$1</c:f>
              <c:strCache>
                <c:ptCount val="1"/>
                <c:pt idx="0">
                  <c:v>Personal Concern</c:v>
                </c:pt>
              </c:strCache>
            </c:strRef>
          </c:tx>
          <c:cat>
            <c:strRef>
              <c:f>Sheet1!$A$2:$A$15</c:f>
              <c:strCache>
                <c:ptCount val="10"/>
                <c:pt idx="0">
                  <c:v>1 Not a Concern</c:v>
                </c:pt>
                <c:pt idx="1">
                  <c:v>2</c:v>
                </c:pt>
                <c:pt idx="2">
                  <c:v>2</c:v>
                </c:pt>
                <c:pt idx="3">
                  <c:v>4</c:v>
                </c:pt>
                <c:pt idx="4">
                  <c:v>5</c:v>
                </c:pt>
                <c:pt idx="5">
                  <c:v>6</c:v>
                </c:pt>
                <c:pt idx="6">
                  <c:v>7</c:v>
                </c:pt>
                <c:pt idx="7">
                  <c:v>8</c:v>
                </c:pt>
                <c:pt idx="8">
                  <c:v>9</c:v>
                </c:pt>
                <c:pt idx="9">
                  <c:v>10 Greatest Concern</c:v>
                </c:pt>
              </c:strCache>
            </c:strRef>
          </c:cat>
          <c:val>
            <c:numRef>
              <c:f>Sheet1!$C$2:$C$15</c:f>
              <c:numCache>
                <c:formatCode>General</c:formatCode>
                <c:ptCount val="14"/>
                <c:pt idx="0">
                  <c:v>4</c:v>
                </c:pt>
                <c:pt idx="1">
                  <c:v>4</c:v>
                </c:pt>
                <c:pt idx="2">
                  <c:v>8</c:v>
                </c:pt>
                <c:pt idx="3">
                  <c:v>4</c:v>
                </c:pt>
                <c:pt idx="4">
                  <c:v>17</c:v>
                </c:pt>
                <c:pt idx="5">
                  <c:v>7</c:v>
                </c:pt>
                <c:pt idx="6">
                  <c:v>16</c:v>
                </c:pt>
                <c:pt idx="7">
                  <c:v>6</c:v>
                </c:pt>
                <c:pt idx="8">
                  <c:v>2</c:v>
                </c:pt>
                <c:pt idx="9">
                  <c:v>6</c:v>
                </c:pt>
              </c:numCache>
            </c:numRef>
          </c:val>
          <c:smooth val="0"/>
        </c:ser>
        <c:dLbls>
          <c:showLegendKey val="0"/>
          <c:showVal val="0"/>
          <c:showCatName val="0"/>
          <c:showSerName val="0"/>
          <c:showPercent val="0"/>
          <c:showBubbleSize val="0"/>
        </c:dLbls>
        <c:axId val="127046656"/>
        <c:axId val="34707648"/>
        <c:axId val="125997056"/>
      </c:line3DChart>
      <c:catAx>
        <c:axId val="127046656"/>
        <c:scaling>
          <c:orientation val="minMax"/>
        </c:scaling>
        <c:delete val="0"/>
        <c:axPos val="b"/>
        <c:majorTickMark val="none"/>
        <c:minorTickMark val="none"/>
        <c:tickLblPos val="nextTo"/>
        <c:crossAx val="34707648"/>
        <c:crosses val="autoZero"/>
        <c:auto val="1"/>
        <c:lblAlgn val="ctr"/>
        <c:lblOffset val="100"/>
        <c:noMultiLvlLbl val="0"/>
      </c:catAx>
      <c:valAx>
        <c:axId val="34707648"/>
        <c:scaling>
          <c:orientation val="minMax"/>
        </c:scaling>
        <c:delete val="0"/>
        <c:axPos val="l"/>
        <c:majorGridlines/>
        <c:numFmt formatCode="General" sourceLinked="1"/>
        <c:majorTickMark val="none"/>
        <c:minorTickMark val="none"/>
        <c:tickLblPos val="nextTo"/>
        <c:spPr>
          <a:ln w="9525">
            <a:noFill/>
          </a:ln>
        </c:spPr>
        <c:crossAx val="127046656"/>
        <c:crosses val="autoZero"/>
        <c:crossBetween val="between"/>
      </c:valAx>
      <c:serAx>
        <c:axId val="125997056"/>
        <c:scaling>
          <c:orientation val="minMax"/>
        </c:scaling>
        <c:delete val="1"/>
        <c:axPos val="b"/>
        <c:majorTickMark val="out"/>
        <c:minorTickMark val="none"/>
        <c:tickLblPos val="nextTo"/>
        <c:crossAx val="34707648"/>
        <c:crosses val="autoZero"/>
      </c:serAx>
    </c:plotArea>
    <c:legend>
      <c:legendPos val="b"/>
      <c:layout>
        <c:manualLayout>
          <c:xMode val="edge"/>
          <c:yMode val="edge"/>
          <c:x val="7.7392089846832823E-2"/>
          <c:y val="0.83673741666271884"/>
          <c:w val="0.84521570118146849"/>
          <c:h val="8.52101053375552E-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doughnutChart>
        <c:varyColors val="1"/>
        <c:ser>
          <c:idx val="0"/>
          <c:order val="0"/>
          <c:tx>
            <c:strRef>
              <c:f>Sheet1!$B$1</c:f>
              <c:strCache>
                <c:ptCount val="1"/>
                <c:pt idx="0">
                  <c:v>Series 1</c:v>
                </c:pt>
              </c:strCache>
            </c:strRef>
          </c:tx>
          <c:dLbls>
            <c:dLbl>
              <c:idx val="0"/>
              <c:layout>
                <c:manualLayout>
                  <c:x val="0"/>
                  <c:y val="-4.257206803038812E-2"/>
                </c:manualLayout>
              </c:layout>
              <c:spPr/>
              <c:txPr>
                <a:bodyPr/>
                <a:lstStyle/>
                <a:p>
                  <a:pPr>
                    <a:defRPr/>
                  </a:pPr>
                  <a:endParaRPr lang="en-US"/>
                </a:p>
              </c:txPr>
              <c:showLegendKey val="0"/>
              <c:showVal val="0"/>
              <c:showCatName val="0"/>
              <c:showSerName val="0"/>
              <c:showPercent val="1"/>
              <c:showBubbleSize val="0"/>
            </c:dLbl>
            <c:dLbl>
              <c:idx val="1"/>
              <c:layout>
                <c:manualLayout>
                  <c:x val="3.3769523005487546E-3"/>
                  <c:y val="7.0953446717313649E-3"/>
                </c:manualLayout>
              </c:layout>
              <c:spPr/>
              <c:txPr>
                <a:bodyPr/>
                <a:lstStyle/>
                <a:p>
                  <a:pPr>
                    <a:defRPr/>
                  </a:pPr>
                  <a:endParaRPr lang="en-US"/>
                </a:p>
              </c:txPr>
              <c:showLegendKey val="0"/>
              <c:showVal val="0"/>
              <c:showCatName val="0"/>
              <c:showSerName val="0"/>
              <c:showPercent val="1"/>
              <c:showBubbleSize val="0"/>
            </c:dLbl>
            <c:dLbl>
              <c:idx val="2"/>
              <c:layout>
                <c:manualLayout>
                  <c:x val="-2.1950189953566873E-2"/>
                  <c:y val="-0.13835922109876161"/>
                </c:manualLayout>
              </c:layout>
              <c:showLegendKey val="0"/>
              <c:showVal val="0"/>
              <c:showCatName val="0"/>
              <c:showSerName val="0"/>
              <c:showPercent val="1"/>
              <c:showBubbleSize val="0"/>
            </c:dLbl>
            <c:dLbl>
              <c:idx val="3"/>
              <c:layout>
                <c:manualLayout>
                  <c:x val="6.7539046010975093E-3"/>
                  <c:y val="-0.14545484511477139"/>
                </c:manualLayout>
              </c:layout>
              <c:showLegendKey val="0"/>
              <c:showVal val="0"/>
              <c:showCatName val="0"/>
              <c:showSerName val="0"/>
              <c:showPercent val="1"/>
              <c:showBubbleSize val="0"/>
            </c:dLbl>
            <c:showLegendKey val="0"/>
            <c:showVal val="0"/>
            <c:showCatName val="0"/>
            <c:showSerName val="0"/>
            <c:showPercent val="1"/>
            <c:showBubbleSize val="0"/>
            <c:showLeaderLines val="1"/>
          </c:dLbls>
          <c:cat>
            <c:strRef>
              <c:f>Sheet1!$A$2:$A$5</c:f>
              <c:strCache>
                <c:ptCount val="4"/>
                <c:pt idx="0">
                  <c:v>Strongly Agree</c:v>
                </c:pt>
                <c:pt idx="1">
                  <c:v>Somewhat Agree</c:v>
                </c:pt>
                <c:pt idx="2">
                  <c:v>Somewhat Disagree</c:v>
                </c:pt>
                <c:pt idx="3">
                  <c:v>Strongly Disagree</c:v>
                </c:pt>
              </c:strCache>
            </c:strRef>
          </c:cat>
          <c:val>
            <c:numRef>
              <c:f>Sheet1!$B$2:$B$5</c:f>
              <c:numCache>
                <c:formatCode>0.00%</c:formatCode>
                <c:ptCount val="4"/>
                <c:pt idx="0">
                  <c:v>0.59199999999999997</c:v>
                </c:pt>
                <c:pt idx="1">
                  <c:v>0.35499999999999998</c:v>
                </c:pt>
                <c:pt idx="2">
                  <c:v>2.5999999999999999E-2</c:v>
                </c:pt>
                <c:pt idx="3">
                  <c:v>2.5999999999999999E-2</c:v>
                </c:pt>
              </c:numCache>
            </c:numRef>
          </c:val>
        </c:ser>
        <c:dLbls>
          <c:showLegendKey val="0"/>
          <c:showVal val="0"/>
          <c:showCatName val="0"/>
          <c:showSerName val="0"/>
          <c:showPercent val="1"/>
          <c:showBubbleSize val="0"/>
          <c:showLeaderLines val="1"/>
        </c:dLbls>
        <c:firstSliceAng val="0"/>
        <c:holeSize val="50"/>
      </c:doughnutChart>
    </c:plotArea>
    <c:legend>
      <c:legendPos val="r"/>
      <c:layout>
        <c:manualLayout>
          <c:xMode val="edge"/>
          <c:yMode val="edge"/>
          <c:x val="0.63972199971415566"/>
          <c:y val="0.20411798161467701"/>
          <c:w val="0.35014714338419811"/>
          <c:h val="0.61659774312170579"/>
        </c:manualLayout>
      </c:layout>
      <c:overlay val="0"/>
      <c:txPr>
        <a:bodyPr/>
        <a:lstStyle/>
        <a:p>
          <a:pPr>
            <a:defRPr sz="2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0"/>
    </mc:Choice>
    <mc:Fallback>
      <c:style val="20"/>
    </mc:Fallback>
  </mc:AlternateContent>
  <c:chart>
    <c:title>
      <c:overlay val="0"/>
    </c:title>
    <c:autoTitleDeleted val="0"/>
    <c:plotArea>
      <c:layout/>
      <c:barChart>
        <c:barDir val="col"/>
        <c:grouping val="stacked"/>
        <c:varyColors val="0"/>
        <c:ser>
          <c:idx val="0"/>
          <c:order val="0"/>
          <c:tx>
            <c:strRef>
              <c:f>Sheet1!$B$1</c:f>
              <c:strCache>
                <c:ptCount val="1"/>
                <c:pt idx="0">
                  <c:v>Parent Response</c:v>
                </c:pt>
              </c:strCache>
            </c:strRef>
          </c:tx>
          <c:invertIfNegative val="0"/>
          <c:cat>
            <c:strRef>
              <c:f>Sheet1!$A$2:$A$6</c:f>
              <c:strCache>
                <c:ptCount val="5"/>
                <c:pt idx="0">
                  <c:v>Strongly Disagree (11.8%)</c:v>
                </c:pt>
                <c:pt idx="1">
                  <c:v>Disagree (17.6%)</c:v>
                </c:pt>
                <c:pt idx="2">
                  <c:v>Neither Agree Nor Disagree (23.5%)</c:v>
                </c:pt>
                <c:pt idx="3">
                  <c:v>Agree (41.2%)</c:v>
                </c:pt>
                <c:pt idx="4">
                  <c:v>Strongly Agree (5.9%)</c:v>
                </c:pt>
              </c:strCache>
            </c:strRef>
          </c:cat>
          <c:val>
            <c:numRef>
              <c:f>Sheet1!$B$2:$B$6</c:f>
              <c:numCache>
                <c:formatCode>0%</c:formatCode>
                <c:ptCount val="5"/>
                <c:pt idx="0">
                  <c:v>0.11799999999999999</c:v>
                </c:pt>
                <c:pt idx="1">
                  <c:v>0.17599999999999999</c:v>
                </c:pt>
                <c:pt idx="2">
                  <c:v>0.23499999999999999</c:v>
                </c:pt>
                <c:pt idx="3">
                  <c:v>0.41199999999999998</c:v>
                </c:pt>
                <c:pt idx="4">
                  <c:v>5.8999999999999997E-2</c:v>
                </c:pt>
              </c:numCache>
            </c:numRef>
          </c:val>
        </c:ser>
        <c:dLbls>
          <c:showLegendKey val="0"/>
          <c:showVal val="0"/>
          <c:showCatName val="0"/>
          <c:showSerName val="0"/>
          <c:showPercent val="0"/>
          <c:showBubbleSize val="0"/>
        </c:dLbls>
        <c:gapWidth val="150"/>
        <c:overlap val="100"/>
        <c:axId val="127047168"/>
        <c:axId val="34704768"/>
      </c:barChart>
      <c:catAx>
        <c:axId val="127047168"/>
        <c:scaling>
          <c:orientation val="minMax"/>
        </c:scaling>
        <c:delete val="0"/>
        <c:axPos val="b"/>
        <c:majorTickMark val="out"/>
        <c:minorTickMark val="none"/>
        <c:tickLblPos val="nextTo"/>
        <c:crossAx val="34704768"/>
        <c:crosses val="autoZero"/>
        <c:auto val="1"/>
        <c:lblAlgn val="ctr"/>
        <c:lblOffset val="100"/>
        <c:noMultiLvlLbl val="0"/>
      </c:catAx>
      <c:valAx>
        <c:axId val="34704768"/>
        <c:scaling>
          <c:orientation val="minMax"/>
        </c:scaling>
        <c:delete val="0"/>
        <c:axPos val="l"/>
        <c:majorGridlines/>
        <c:numFmt formatCode="0%" sourceLinked="1"/>
        <c:majorTickMark val="out"/>
        <c:minorTickMark val="none"/>
        <c:tickLblPos val="nextTo"/>
        <c:crossAx val="127047168"/>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Staff Response</a:t>
            </a:r>
          </a:p>
        </c:rich>
      </c:tx>
      <c:overlay val="0"/>
    </c:title>
    <c:autoTitleDeleted val="0"/>
    <c:plotArea>
      <c:layout/>
      <c:barChart>
        <c:barDir val="col"/>
        <c:grouping val="stacked"/>
        <c:varyColors val="0"/>
        <c:ser>
          <c:idx val="0"/>
          <c:order val="0"/>
          <c:tx>
            <c:strRef>
              <c:f>Sheet1!$B$1</c:f>
              <c:strCache>
                <c:ptCount val="1"/>
                <c:pt idx="0">
                  <c:v>Staff Response</c:v>
                </c:pt>
              </c:strCache>
            </c:strRef>
          </c:tx>
          <c:invertIfNegative val="0"/>
          <c:cat>
            <c:strRef>
              <c:f>Sheet1!$A$2:$A$6</c:f>
              <c:strCache>
                <c:ptCount val="5"/>
                <c:pt idx="0">
                  <c:v>Strongly Disagree (6.8%)</c:v>
                </c:pt>
                <c:pt idx="1">
                  <c:v>Disagree (36.4%)</c:v>
                </c:pt>
                <c:pt idx="2">
                  <c:v>Neither Agree Nor Disagree (45.5%)</c:v>
                </c:pt>
                <c:pt idx="3">
                  <c:v>Agree (11.4%)</c:v>
                </c:pt>
                <c:pt idx="4">
                  <c:v>Strongly Agree (0%)</c:v>
                </c:pt>
              </c:strCache>
            </c:strRef>
          </c:cat>
          <c:val>
            <c:numRef>
              <c:f>Sheet1!$B$2:$B$6</c:f>
              <c:numCache>
                <c:formatCode>0%</c:formatCode>
                <c:ptCount val="5"/>
                <c:pt idx="0">
                  <c:v>6.8000000000000005E-2</c:v>
                </c:pt>
                <c:pt idx="1">
                  <c:v>0.36399999999999999</c:v>
                </c:pt>
                <c:pt idx="2">
                  <c:v>0.45500000000000002</c:v>
                </c:pt>
                <c:pt idx="3">
                  <c:v>0.114</c:v>
                </c:pt>
                <c:pt idx="4">
                  <c:v>0</c:v>
                </c:pt>
              </c:numCache>
            </c:numRef>
          </c:val>
        </c:ser>
        <c:dLbls>
          <c:showLegendKey val="0"/>
          <c:showVal val="0"/>
          <c:showCatName val="0"/>
          <c:showSerName val="0"/>
          <c:showPercent val="0"/>
          <c:showBubbleSize val="0"/>
        </c:dLbls>
        <c:gapWidth val="150"/>
        <c:overlap val="100"/>
        <c:axId val="125879808"/>
        <c:axId val="126913920"/>
      </c:barChart>
      <c:catAx>
        <c:axId val="125879808"/>
        <c:scaling>
          <c:orientation val="minMax"/>
        </c:scaling>
        <c:delete val="0"/>
        <c:axPos val="b"/>
        <c:majorTickMark val="out"/>
        <c:minorTickMark val="none"/>
        <c:tickLblPos val="nextTo"/>
        <c:crossAx val="126913920"/>
        <c:crosses val="autoZero"/>
        <c:auto val="1"/>
        <c:lblAlgn val="ctr"/>
        <c:lblOffset val="100"/>
        <c:noMultiLvlLbl val="0"/>
      </c:catAx>
      <c:valAx>
        <c:axId val="126913920"/>
        <c:scaling>
          <c:orientation val="minMax"/>
        </c:scaling>
        <c:delete val="0"/>
        <c:axPos val="l"/>
        <c:majorGridlines/>
        <c:numFmt formatCode="0%" sourceLinked="1"/>
        <c:majorTickMark val="out"/>
        <c:minorTickMark val="none"/>
        <c:tickLblPos val="nextTo"/>
        <c:crossAx val="125879808"/>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doughnutChart>
        <c:varyColors val="1"/>
        <c:dLbls>
          <c:showLegendKey val="0"/>
          <c:showVal val="0"/>
          <c:showCatName val="0"/>
          <c:showSerName val="0"/>
          <c:showPercent val="0"/>
          <c:showBubbleSize val="0"/>
          <c:showLeaderLines val="1"/>
        </c:dLbls>
        <c:firstSliceAng val="0"/>
        <c:holeSize val="50"/>
      </c:doughnutChart>
    </c:plotArea>
    <c:plotVisOnly val="1"/>
    <c:dispBlanksAs val="gap"/>
    <c:showDLblsOverMax val="0"/>
  </c:chart>
  <c:txPr>
    <a:bodyPr/>
    <a:lstStyle/>
    <a:p>
      <a:pPr>
        <a:defRPr sz="18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2"/>
    </mc:Choice>
    <mc:Fallback>
      <c:style val="12"/>
    </mc:Fallback>
  </mc:AlternateContent>
  <c:chart>
    <c:autoTitleDeleted val="1"/>
    <c:plotArea>
      <c:layout/>
      <c:barChart>
        <c:barDir val="bar"/>
        <c:grouping val="clustered"/>
        <c:varyColors val="0"/>
        <c:ser>
          <c:idx val="0"/>
          <c:order val="0"/>
          <c:tx>
            <c:strRef>
              <c:f>Sheet1!$B$1</c:f>
              <c:strCache>
                <c:ptCount val="1"/>
                <c:pt idx="0">
                  <c:v>Column1</c:v>
                </c:pt>
              </c:strCache>
            </c:strRef>
          </c:tx>
          <c:invertIfNegative val="0"/>
          <c:dLbls>
            <c:dLblPos val="inEnd"/>
            <c:showLegendKey val="0"/>
            <c:showVal val="1"/>
            <c:showCatName val="0"/>
            <c:showSerName val="0"/>
            <c:showPercent val="0"/>
            <c:showBubbleSize val="0"/>
            <c:showLeaderLines val="0"/>
          </c:dLbls>
          <c:cat>
            <c:strRef>
              <c:f>Sheet1!$A$2:$A$7</c:f>
              <c:strCache>
                <c:ptCount val="6"/>
                <c:pt idx="0">
                  <c:v>All of the above</c:v>
                </c:pt>
                <c:pt idx="1">
                  <c:v>Forced to have sex</c:v>
                </c:pt>
                <c:pt idx="2">
                  <c:v>Not giving consent</c:v>
                </c:pt>
                <c:pt idx="3">
                  <c:v>Rape</c:v>
                </c:pt>
                <c:pt idx="4">
                  <c:v>Sex with someone under the influence or drunk</c:v>
                </c:pt>
                <c:pt idx="5">
                  <c:v>Slapped on butt</c:v>
                </c:pt>
              </c:strCache>
            </c:strRef>
          </c:cat>
          <c:val>
            <c:numRef>
              <c:f>Sheet1!$B$2:$B$7</c:f>
              <c:numCache>
                <c:formatCode>0.0%</c:formatCode>
                <c:ptCount val="6"/>
                <c:pt idx="0">
                  <c:v>0.57299999999999995</c:v>
                </c:pt>
                <c:pt idx="1">
                  <c:v>0.90700000000000003</c:v>
                </c:pt>
                <c:pt idx="2">
                  <c:v>0.84</c:v>
                </c:pt>
                <c:pt idx="3">
                  <c:v>0.90700000000000003</c:v>
                </c:pt>
                <c:pt idx="4">
                  <c:v>0.77300000000000002</c:v>
                </c:pt>
                <c:pt idx="5">
                  <c:v>0.61299999999999999</c:v>
                </c:pt>
              </c:numCache>
            </c:numRef>
          </c:val>
        </c:ser>
        <c:dLbls>
          <c:showLegendKey val="0"/>
          <c:showVal val="0"/>
          <c:showCatName val="0"/>
          <c:showSerName val="0"/>
          <c:showPercent val="0"/>
          <c:showBubbleSize val="0"/>
        </c:dLbls>
        <c:gapWidth val="75"/>
        <c:overlap val="40"/>
        <c:axId val="132187136"/>
        <c:axId val="126916800"/>
      </c:barChart>
      <c:catAx>
        <c:axId val="132187136"/>
        <c:scaling>
          <c:orientation val="minMax"/>
        </c:scaling>
        <c:delete val="0"/>
        <c:axPos val="l"/>
        <c:majorTickMark val="none"/>
        <c:minorTickMark val="none"/>
        <c:tickLblPos val="nextTo"/>
        <c:txPr>
          <a:bodyPr rot="0" vert="horz"/>
          <a:lstStyle/>
          <a:p>
            <a:pPr>
              <a:defRPr/>
            </a:pPr>
            <a:endParaRPr lang="en-US"/>
          </a:p>
        </c:txPr>
        <c:crossAx val="126916800"/>
        <c:crosses val="autoZero"/>
        <c:auto val="1"/>
        <c:lblAlgn val="ctr"/>
        <c:lblOffset val="100"/>
        <c:noMultiLvlLbl val="0"/>
      </c:catAx>
      <c:valAx>
        <c:axId val="126916800"/>
        <c:scaling>
          <c:orientation val="minMax"/>
          <c:max val="1"/>
          <c:min val="0"/>
        </c:scaling>
        <c:delete val="0"/>
        <c:axPos val="b"/>
        <c:majorGridlines/>
        <c:numFmt formatCode="0.0%" sourceLinked="1"/>
        <c:majorTickMark val="none"/>
        <c:minorTickMark val="none"/>
        <c:tickLblPos val="nextTo"/>
        <c:crossAx val="13218713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15"/>
      <c:rotY val="20"/>
      <c:rAngAx val="0"/>
      <c:perspective val="30"/>
    </c:view3D>
    <c:floor>
      <c:thickness val="0"/>
    </c:floor>
    <c:sideWall>
      <c:thickness val="0"/>
    </c:sideWall>
    <c:backWall>
      <c:thickness val="0"/>
    </c:backWall>
    <c:plotArea>
      <c:layout>
        <c:manualLayout>
          <c:layoutTarget val="inner"/>
          <c:xMode val="edge"/>
          <c:yMode val="edge"/>
          <c:x val="0.10414997467421835"/>
          <c:y val="9.8377517803648298E-2"/>
          <c:w val="0.87830616567665887"/>
          <c:h val="0.44379840233052731"/>
        </c:manualLayout>
      </c:layout>
      <c:line3DChart>
        <c:grouping val="standard"/>
        <c:varyColors val="0"/>
        <c:ser>
          <c:idx val="0"/>
          <c:order val="0"/>
          <c:tx>
            <c:strRef>
              <c:f>Sheet1!$C$1</c:f>
              <c:strCache>
                <c:ptCount val="1"/>
                <c:pt idx="0">
                  <c:v>General Concern  for High School Youth</c:v>
                </c:pt>
              </c:strCache>
            </c:strRef>
          </c:tx>
          <c:cat>
            <c:strRef>
              <c:f>Sheet1!$A$2:$A$15</c:f>
              <c:strCache>
                <c:ptCount val="10"/>
                <c:pt idx="0">
                  <c:v>1 Not a Concern</c:v>
                </c:pt>
                <c:pt idx="1">
                  <c:v>2</c:v>
                </c:pt>
                <c:pt idx="2">
                  <c:v>3</c:v>
                </c:pt>
                <c:pt idx="3">
                  <c:v>4</c:v>
                </c:pt>
                <c:pt idx="4">
                  <c:v>5</c:v>
                </c:pt>
                <c:pt idx="5">
                  <c:v>6</c:v>
                </c:pt>
                <c:pt idx="6">
                  <c:v>7</c:v>
                </c:pt>
                <c:pt idx="7">
                  <c:v>8</c:v>
                </c:pt>
                <c:pt idx="8">
                  <c:v>9</c:v>
                </c:pt>
                <c:pt idx="9">
                  <c:v>10 Greatest Concern</c:v>
                </c:pt>
              </c:strCache>
            </c:strRef>
          </c:cat>
          <c:val>
            <c:numRef>
              <c:f>Sheet1!$C$2:$C$15</c:f>
              <c:numCache>
                <c:formatCode>General</c:formatCode>
                <c:ptCount val="14"/>
                <c:pt idx="0">
                  <c:v>29</c:v>
                </c:pt>
                <c:pt idx="1">
                  <c:v>2</c:v>
                </c:pt>
                <c:pt idx="2">
                  <c:v>7</c:v>
                </c:pt>
                <c:pt idx="3">
                  <c:v>4</c:v>
                </c:pt>
                <c:pt idx="4">
                  <c:v>7</c:v>
                </c:pt>
                <c:pt idx="5">
                  <c:v>3</c:v>
                </c:pt>
                <c:pt idx="6">
                  <c:v>3</c:v>
                </c:pt>
                <c:pt idx="7">
                  <c:v>6</c:v>
                </c:pt>
                <c:pt idx="8">
                  <c:v>7</c:v>
                </c:pt>
                <c:pt idx="9">
                  <c:v>7</c:v>
                </c:pt>
              </c:numCache>
            </c:numRef>
          </c:val>
          <c:smooth val="0"/>
        </c:ser>
        <c:ser>
          <c:idx val="1"/>
          <c:order val="1"/>
          <c:tx>
            <c:strRef>
              <c:f>Sheet1!$B$1</c:f>
              <c:strCache>
                <c:ptCount val="1"/>
                <c:pt idx="0">
                  <c:v>Personal Concern </c:v>
                </c:pt>
              </c:strCache>
            </c:strRef>
          </c:tx>
          <c:cat>
            <c:strRef>
              <c:f>Sheet1!$A$2:$A$15</c:f>
              <c:strCache>
                <c:ptCount val="10"/>
                <c:pt idx="0">
                  <c:v>1 Not a Concern</c:v>
                </c:pt>
                <c:pt idx="1">
                  <c:v>2</c:v>
                </c:pt>
                <c:pt idx="2">
                  <c:v>3</c:v>
                </c:pt>
                <c:pt idx="3">
                  <c:v>4</c:v>
                </c:pt>
                <c:pt idx="4">
                  <c:v>5</c:v>
                </c:pt>
                <c:pt idx="5">
                  <c:v>6</c:v>
                </c:pt>
                <c:pt idx="6">
                  <c:v>7</c:v>
                </c:pt>
                <c:pt idx="7">
                  <c:v>8</c:v>
                </c:pt>
                <c:pt idx="8">
                  <c:v>9</c:v>
                </c:pt>
                <c:pt idx="9">
                  <c:v>10 Greatest Concern</c:v>
                </c:pt>
              </c:strCache>
            </c:strRef>
          </c:cat>
          <c:val>
            <c:numRef>
              <c:f>Sheet1!$B$2:$B$15</c:f>
              <c:numCache>
                <c:formatCode>General</c:formatCode>
                <c:ptCount val="14"/>
                <c:pt idx="0">
                  <c:v>6</c:v>
                </c:pt>
                <c:pt idx="1">
                  <c:v>3</c:v>
                </c:pt>
                <c:pt idx="2">
                  <c:v>4</c:v>
                </c:pt>
                <c:pt idx="3">
                  <c:v>4</c:v>
                </c:pt>
                <c:pt idx="4">
                  <c:v>13</c:v>
                </c:pt>
                <c:pt idx="5">
                  <c:v>6</c:v>
                </c:pt>
                <c:pt idx="6">
                  <c:v>12</c:v>
                </c:pt>
                <c:pt idx="7">
                  <c:v>9</c:v>
                </c:pt>
                <c:pt idx="8">
                  <c:v>6</c:v>
                </c:pt>
                <c:pt idx="9">
                  <c:v>12</c:v>
                </c:pt>
              </c:numCache>
            </c:numRef>
          </c:val>
          <c:smooth val="0"/>
        </c:ser>
        <c:dLbls>
          <c:showLegendKey val="0"/>
          <c:showVal val="0"/>
          <c:showCatName val="0"/>
          <c:showSerName val="0"/>
          <c:showPercent val="0"/>
          <c:showBubbleSize val="0"/>
        </c:dLbls>
        <c:axId val="132246528"/>
        <c:axId val="126821504"/>
        <c:axId val="136704000"/>
      </c:line3DChart>
      <c:catAx>
        <c:axId val="132246528"/>
        <c:scaling>
          <c:orientation val="minMax"/>
        </c:scaling>
        <c:delete val="0"/>
        <c:axPos val="b"/>
        <c:majorTickMark val="none"/>
        <c:minorTickMark val="none"/>
        <c:tickLblPos val="nextTo"/>
        <c:crossAx val="126821504"/>
        <c:crosses val="autoZero"/>
        <c:auto val="1"/>
        <c:lblAlgn val="ctr"/>
        <c:lblOffset val="100"/>
        <c:noMultiLvlLbl val="0"/>
      </c:catAx>
      <c:valAx>
        <c:axId val="126821504"/>
        <c:scaling>
          <c:orientation val="minMax"/>
        </c:scaling>
        <c:delete val="0"/>
        <c:axPos val="l"/>
        <c:majorGridlines/>
        <c:numFmt formatCode="General" sourceLinked="1"/>
        <c:majorTickMark val="none"/>
        <c:minorTickMark val="none"/>
        <c:tickLblPos val="nextTo"/>
        <c:spPr>
          <a:ln w="9525">
            <a:noFill/>
          </a:ln>
        </c:spPr>
        <c:crossAx val="132246528"/>
        <c:crosses val="autoZero"/>
        <c:crossBetween val="between"/>
      </c:valAx>
      <c:serAx>
        <c:axId val="136704000"/>
        <c:scaling>
          <c:orientation val="minMax"/>
        </c:scaling>
        <c:delete val="1"/>
        <c:axPos val="b"/>
        <c:majorTickMark val="none"/>
        <c:minorTickMark val="none"/>
        <c:tickLblPos val="nextTo"/>
        <c:crossAx val="126821504"/>
        <c:crosses val="autoZero"/>
      </c:serAx>
    </c:plotArea>
    <c:legend>
      <c:legendPos val="b"/>
      <c:layout>
        <c:manualLayout>
          <c:xMode val="edge"/>
          <c:yMode val="edge"/>
          <c:x val="4.3562992125984253E-2"/>
          <c:y val="0.71256406276684714"/>
          <c:w val="0.84207072800110516"/>
          <c:h val="0.28743593723315292"/>
        </c:manualLayout>
      </c:layout>
      <c:overlay val="0"/>
      <c:txPr>
        <a:bodyPr/>
        <a:lstStyle/>
        <a:p>
          <a:pPr>
            <a:defRPr sz="2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5"/>
    </mc:Choice>
    <mc:Fallback>
      <c:style val="15"/>
    </mc:Fallback>
  </mc:AlternateContent>
  <c:chart>
    <c:autoTitleDeleted val="1"/>
    <c:view3D>
      <c:rotX val="15"/>
      <c:rotY val="20"/>
      <c:rAngAx val="0"/>
      <c:perspective val="30"/>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Column1</c:v>
                </c:pt>
              </c:strCache>
            </c:strRef>
          </c:tx>
          <c:invertIfNegative val="0"/>
          <c:dLbls>
            <c:dLbl>
              <c:idx val="1"/>
              <c:layout>
                <c:manualLayout>
                  <c:x val="1.3507809202195081E-2"/>
                  <c:y val="-4.6119740366253804E-2"/>
                </c:manualLayout>
              </c:layout>
              <c:showLegendKey val="0"/>
              <c:showVal val="1"/>
              <c:showCatName val="0"/>
              <c:showSerName val="0"/>
              <c:showPercent val="0"/>
              <c:showBubbleSize val="0"/>
            </c:dLbl>
            <c:dLbl>
              <c:idx val="2"/>
              <c:layout>
                <c:manualLayout>
                  <c:x val="1.3507809202195019E-2"/>
                  <c:y val="-1.7738361679328411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Sheet1!$A$2:$A$4</c:f>
              <c:strCache>
                <c:ptCount val="3"/>
                <c:pt idx="0">
                  <c:v>Agree</c:v>
                </c:pt>
                <c:pt idx="1">
                  <c:v>Disagree</c:v>
                </c:pt>
                <c:pt idx="2">
                  <c:v>I Don't Know</c:v>
                </c:pt>
              </c:strCache>
            </c:strRef>
          </c:cat>
          <c:val>
            <c:numRef>
              <c:f>Sheet1!$B$2:$B$4</c:f>
              <c:numCache>
                <c:formatCode>0.0%</c:formatCode>
                <c:ptCount val="3"/>
                <c:pt idx="0">
                  <c:v>0.83099999999999996</c:v>
                </c:pt>
                <c:pt idx="1">
                  <c:v>2.8000000000000001E-2</c:v>
                </c:pt>
                <c:pt idx="2">
                  <c:v>0.14099999999999999</c:v>
                </c:pt>
              </c:numCache>
            </c:numRef>
          </c:val>
        </c:ser>
        <c:dLbls>
          <c:showLegendKey val="0"/>
          <c:showVal val="1"/>
          <c:showCatName val="0"/>
          <c:showSerName val="0"/>
          <c:showPercent val="0"/>
          <c:showBubbleSize val="0"/>
        </c:dLbls>
        <c:gapWidth val="75"/>
        <c:shape val="pyramid"/>
        <c:axId val="132249088"/>
        <c:axId val="126823808"/>
        <c:axId val="0"/>
      </c:bar3DChart>
      <c:catAx>
        <c:axId val="132249088"/>
        <c:scaling>
          <c:orientation val="minMax"/>
        </c:scaling>
        <c:delete val="0"/>
        <c:axPos val="b"/>
        <c:numFmt formatCode="General" sourceLinked="1"/>
        <c:majorTickMark val="none"/>
        <c:minorTickMark val="none"/>
        <c:tickLblPos val="nextTo"/>
        <c:crossAx val="126823808"/>
        <c:crosses val="autoZero"/>
        <c:auto val="1"/>
        <c:lblAlgn val="ctr"/>
        <c:lblOffset val="100"/>
        <c:noMultiLvlLbl val="0"/>
      </c:catAx>
      <c:valAx>
        <c:axId val="126823808"/>
        <c:scaling>
          <c:orientation val="minMax"/>
        </c:scaling>
        <c:delete val="0"/>
        <c:axPos val="l"/>
        <c:numFmt formatCode="0.0%" sourceLinked="1"/>
        <c:majorTickMark val="none"/>
        <c:minorTickMark val="none"/>
        <c:tickLblPos val="nextTo"/>
        <c:crossAx val="13224908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areaChart>
        <c:grouping val="standard"/>
        <c:varyColors val="0"/>
        <c:ser>
          <c:idx val="0"/>
          <c:order val="0"/>
          <c:tx>
            <c:strRef>
              <c:f>Sheet1!$B$1</c:f>
              <c:strCache>
                <c:ptCount val="1"/>
                <c:pt idx="0">
                  <c:v>Students</c:v>
                </c:pt>
              </c:strCache>
            </c:strRef>
          </c:tx>
          <c:dLbls>
            <c:dLbl>
              <c:idx val="0"/>
              <c:layout>
                <c:manualLayout>
                  <c:x val="4.727719925680459E-2"/>
                  <c:y val="-0.21286034015194094"/>
                </c:manualLayout>
              </c:layout>
              <c:showLegendKey val="0"/>
              <c:showVal val="1"/>
              <c:showCatName val="0"/>
              <c:showSerName val="0"/>
              <c:showPercent val="0"/>
              <c:showBubbleSize val="0"/>
            </c:dLbl>
            <c:dLbl>
              <c:idx val="1"/>
              <c:layout>
                <c:manualLayout>
                  <c:x val="6.2473617560152024E-2"/>
                  <c:y val="-0.16319292744982139"/>
                </c:manualLayout>
              </c:layout>
              <c:showLegendKey val="0"/>
              <c:showVal val="1"/>
              <c:showCatName val="0"/>
              <c:showSerName val="0"/>
              <c:showPercent val="0"/>
              <c:showBubbleSize val="0"/>
            </c:dLbl>
            <c:dLbl>
              <c:idx val="2"/>
              <c:layout>
                <c:manualLayout>
                  <c:x val="-5.7408189109328829E-2"/>
                  <c:y val="-0.1773838961375625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Sheet1!$A$2:$A$4</c:f>
              <c:strCache>
                <c:ptCount val="3"/>
                <c:pt idx="0">
                  <c:v>Yes</c:v>
                </c:pt>
                <c:pt idx="1">
                  <c:v>No</c:v>
                </c:pt>
                <c:pt idx="2">
                  <c:v>Unsure</c:v>
                </c:pt>
              </c:strCache>
            </c:strRef>
          </c:cat>
          <c:val>
            <c:numRef>
              <c:f>Sheet1!$B$2:$B$4</c:f>
              <c:numCache>
                <c:formatCode>0.0%</c:formatCode>
                <c:ptCount val="3"/>
                <c:pt idx="0">
                  <c:v>0.47399999999999998</c:v>
                </c:pt>
                <c:pt idx="1">
                  <c:v>0.17100000000000001</c:v>
                </c:pt>
                <c:pt idx="2">
                  <c:v>0.35499999999999998</c:v>
                </c:pt>
              </c:numCache>
            </c:numRef>
          </c:val>
        </c:ser>
        <c:ser>
          <c:idx val="1"/>
          <c:order val="1"/>
          <c:tx>
            <c:strRef>
              <c:f>Sheet1!$C$1</c:f>
              <c:strCache>
                <c:ptCount val="1"/>
                <c:pt idx="0">
                  <c:v>Parents</c:v>
                </c:pt>
              </c:strCache>
            </c:strRef>
          </c:tx>
          <c:dLbls>
            <c:dLbl>
              <c:idx val="0"/>
              <c:layout>
                <c:manualLayout>
                  <c:x val="5.0654284508231319E-2"/>
                  <c:y val="-2.838137868692546E-2"/>
                </c:manualLayout>
              </c:layout>
              <c:showLegendKey val="0"/>
              <c:showVal val="1"/>
              <c:showCatName val="0"/>
              <c:showSerName val="0"/>
              <c:showPercent val="0"/>
              <c:showBubbleSize val="0"/>
            </c:dLbl>
            <c:dLbl>
              <c:idx val="1"/>
              <c:layout>
                <c:manualLayout>
                  <c:x val="5.5719712959054452E-2"/>
                  <c:y val="-0.35831490592243387"/>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Sheet1!$A$2:$A$4</c:f>
              <c:strCache>
                <c:ptCount val="3"/>
                <c:pt idx="0">
                  <c:v>Yes</c:v>
                </c:pt>
                <c:pt idx="1">
                  <c:v>No</c:v>
                </c:pt>
                <c:pt idx="2">
                  <c:v>Unsure</c:v>
                </c:pt>
              </c:strCache>
            </c:strRef>
          </c:cat>
          <c:val>
            <c:numRef>
              <c:f>Sheet1!$C$2:$C$4</c:f>
              <c:numCache>
                <c:formatCode>0.0%</c:formatCode>
                <c:ptCount val="3"/>
                <c:pt idx="0">
                  <c:v>0.188</c:v>
                </c:pt>
                <c:pt idx="1">
                  <c:v>0.81299999999999994</c:v>
                </c:pt>
              </c:numCache>
            </c:numRef>
          </c:val>
        </c:ser>
        <c:dLbls>
          <c:showLegendKey val="0"/>
          <c:showVal val="1"/>
          <c:showCatName val="0"/>
          <c:showSerName val="0"/>
          <c:showPercent val="0"/>
          <c:showBubbleSize val="0"/>
        </c:dLbls>
        <c:axId val="132118016"/>
        <c:axId val="126871808"/>
      </c:areaChart>
      <c:catAx>
        <c:axId val="132118016"/>
        <c:scaling>
          <c:orientation val="minMax"/>
        </c:scaling>
        <c:delete val="0"/>
        <c:axPos val="b"/>
        <c:majorTickMark val="none"/>
        <c:minorTickMark val="none"/>
        <c:tickLblPos val="nextTo"/>
        <c:crossAx val="126871808"/>
        <c:crosses val="autoZero"/>
        <c:auto val="1"/>
        <c:lblAlgn val="ctr"/>
        <c:lblOffset val="100"/>
        <c:noMultiLvlLbl val="0"/>
      </c:catAx>
      <c:valAx>
        <c:axId val="126871808"/>
        <c:scaling>
          <c:orientation val="minMax"/>
        </c:scaling>
        <c:delete val="0"/>
        <c:axPos val="l"/>
        <c:numFmt formatCode="0.0%" sourceLinked="1"/>
        <c:majorTickMark val="none"/>
        <c:minorTickMark val="none"/>
        <c:tickLblPos val="nextTo"/>
        <c:crossAx val="132118016"/>
        <c:crosses val="autoZero"/>
        <c:crossBetween val="midCat"/>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5"/>
    </mc:Choice>
    <mc:Fallback>
      <c:style val="15"/>
    </mc:Fallback>
  </mc:AlternateContent>
  <c:chart>
    <c:autoTitleDeleted val="1"/>
    <c:plotArea>
      <c:layout/>
      <c:barChart>
        <c:barDir val="bar"/>
        <c:grouping val="clustered"/>
        <c:varyColors val="0"/>
        <c:ser>
          <c:idx val="0"/>
          <c:order val="0"/>
          <c:tx>
            <c:strRef>
              <c:f>Sheet1!$B$1</c:f>
              <c:strCache>
                <c:ptCount val="1"/>
                <c:pt idx="0">
                  <c:v>Column1</c:v>
                </c:pt>
              </c:strCache>
            </c:strRef>
          </c:tx>
          <c:invertIfNegative val="0"/>
          <c:cat>
            <c:strRef>
              <c:f>Sheet1!$A$2:$A$7</c:f>
              <c:strCache>
                <c:ptCount val="6"/>
                <c:pt idx="0">
                  <c:v>Speak out when you see and hear about abuse (68.9%)</c:v>
                </c:pt>
                <c:pt idx="1">
                  <c:v>Stop abusers when they begin to make excuse or blame others for their behavior (52.5%)</c:v>
                </c:pt>
                <c:pt idx="2">
                  <c:v>Have clear consequences for the behavior (39.3%)</c:v>
                </c:pt>
                <c:pt idx="3">
                  <c:v>Let abuser know that they have zero tolerance for abuse in relationships (44.3%)</c:v>
                </c:pt>
                <c:pt idx="4">
                  <c:v>Offer to help them find someone to talk to about their abusive behavior (50.8%)</c:v>
                </c:pt>
                <c:pt idx="5">
                  <c:v>Nothing (18%)</c:v>
                </c:pt>
              </c:strCache>
            </c:strRef>
          </c:cat>
          <c:val>
            <c:numRef>
              <c:f>Sheet1!$B$2:$B$7</c:f>
              <c:numCache>
                <c:formatCode>0.0%</c:formatCode>
                <c:ptCount val="6"/>
                <c:pt idx="0">
                  <c:v>0.68899999999999995</c:v>
                </c:pt>
                <c:pt idx="1">
                  <c:v>0.52500000000000002</c:v>
                </c:pt>
                <c:pt idx="2">
                  <c:v>0.39300000000000002</c:v>
                </c:pt>
                <c:pt idx="3">
                  <c:v>0.443</c:v>
                </c:pt>
                <c:pt idx="4">
                  <c:v>0.50800000000000001</c:v>
                </c:pt>
                <c:pt idx="5">
                  <c:v>0.18</c:v>
                </c:pt>
              </c:numCache>
            </c:numRef>
          </c:val>
        </c:ser>
        <c:dLbls>
          <c:showLegendKey val="0"/>
          <c:showVal val="0"/>
          <c:showCatName val="0"/>
          <c:showSerName val="0"/>
          <c:showPercent val="0"/>
          <c:showBubbleSize val="0"/>
        </c:dLbls>
        <c:gapWidth val="150"/>
        <c:axId val="136588800"/>
        <c:axId val="103776256"/>
      </c:barChart>
      <c:catAx>
        <c:axId val="136588800"/>
        <c:scaling>
          <c:orientation val="minMax"/>
        </c:scaling>
        <c:delete val="0"/>
        <c:axPos val="l"/>
        <c:numFmt formatCode="0.0%" sourceLinked="0"/>
        <c:majorTickMark val="out"/>
        <c:minorTickMark val="none"/>
        <c:tickLblPos val="nextTo"/>
        <c:txPr>
          <a:bodyPr/>
          <a:lstStyle/>
          <a:p>
            <a:pPr>
              <a:defRPr sz="1500" baseline="0"/>
            </a:pPr>
            <a:endParaRPr lang="en-US"/>
          </a:p>
        </c:txPr>
        <c:crossAx val="103776256"/>
        <c:crosses val="autoZero"/>
        <c:auto val="1"/>
        <c:lblAlgn val="ctr"/>
        <c:lblOffset val="100"/>
        <c:noMultiLvlLbl val="0"/>
      </c:catAx>
      <c:valAx>
        <c:axId val="103776256"/>
        <c:scaling>
          <c:orientation val="minMax"/>
        </c:scaling>
        <c:delete val="0"/>
        <c:axPos val="b"/>
        <c:majorGridlines/>
        <c:numFmt formatCode="0%" sourceLinked="0"/>
        <c:majorTickMark val="out"/>
        <c:minorTickMark val="none"/>
        <c:tickLblPos val="nextTo"/>
        <c:crossAx val="13658880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2"/>
    </mc:Choice>
    <mc:Fallback>
      <c:style val="12"/>
    </mc:Fallback>
  </mc:AlternateContent>
  <c:chart>
    <c:autoTitleDeleted val="1"/>
    <c:view3D>
      <c:rotX val="15"/>
      <c:rotY val="20"/>
      <c:rAngAx val="0"/>
      <c:perspective val="30"/>
    </c:view3D>
    <c:floor>
      <c:thickness val="0"/>
    </c:floor>
    <c:sideWall>
      <c:thickness val="0"/>
    </c:sideWall>
    <c:backWall>
      <c:thickness val="0"/>
    </c:backWall>
    <c:plotArea>
      <c:layout>
        <c:manualLayout>
          <c:layoutTarget val="inner"/>
          <c:xMode val="edge"/>
          <c:yMode val="edge"/>
          <c:x val="0.10678619860017498"/>
          <c:y val="5.0007776805677071E-2"/>
          <c:w val="0.87099157917760284"/>
          <c:h val="0.61075556527656261"/>
        </c:manualLayout>
      </c:layout>
      <c:bar3DChart>
        <c:barDir val="col"/>
        <c:grouping val="standard"/>
        <c:varyColors val="0"/>
        <c:ser>
          <c:idx val="0"/>
          <c:order val="0"/>
          <c:tx>
            <c:strRef>
              <c:f>Sheet1!$B$1</c:f>
              <c:strCache>
                <c:ptCount val="1"/>
                <c:pt idx="0">
                  <c:v>Yes</c:v>
                </c:pt>
              </c:strCache>
            </c:strRef>
          </c:tx>
          <c:invertIfNegative val="0"/>
          <c:dLbls>
            <c:dLbl>
              <c:idx val="0"/>
              <c:layout>
                <c:manualLayout>
                  <c:x val="-1.2500000000000051E-2"/>
                  <c:y val="-3.7037037037037063E-2"/>
                </c:manualLayout>
              </c:layout>
              <c:showLegendKey val="0"/>
              <c:showVal val="1"/>
              <c:showCatName val="0"/>
              <c:showSerName val="0"/>
              <c:showPercent val="0"/>
              <c:showBubbleSize val="0"/>
            </c:dLbl>
            <c:dLbl>
              <c:idx val="1"/>
              <c:layout>
                <c:manualLayout>
                  <c:x val="1.9444444444444445E-2"/>
                  <c:y val="-3.0864197530864196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Sheet1!$A$2:$A$3</c:f>
              <c:strCache>
                <c:ptCount val="2"/>
                <c:pt idx="0">
                  <c:v>Do you know what Title IX is?</c:v>
                </c:pt>
                <c:pt idx="1">
                  <c:v>Do you know who the Title IX Coordinator is for NAYA ECA?</c:v>
                </c:pt>
              </c:strCache>
            </c:strRef>
          </c:cat>
          <c:val>
            <c:numRef>
              <c:f>Sheet1!$B$2:$B$3</c:f>
              <c:numCache>
                <c:formatCode>0.0%</c:formatCode>
                <c:ptCount val="2"/>
                <c:pt idx="0">
                  <c:v>0.313</c:v>
                </c:pt>
                <c:pt idx="1">
                  <c:v>0.188</c:v>
                </c:pt>
              </c:numCache>
            </c:numRef>
          </c:val>
        </c:ser>
        <c:ser>
          <c:idx val="1"/>
          <c:order val="1"/>
          <c:tx>
            <c:strRef>
              <c:f>Sheet1!$C$1</c:f>
              <c:strCache>
                <c:ptCount val="1"/>
                <c:pt idx="0">
                  <c:v>No</c:v>
                </c:pt>
              </c:strCache>
            </c:strRef>
          </c:tx>
          <c:invertIfNegative val="0"/>
          <c:dLbls>
            <c:dLbl>
              <c:idx val="0"/>
              <c:layout>
                <c:manualLayout>
                  <c:x val="2.0833333333333332E-2"/>
                  <c:y val="-1.2345679012345678E-2"/>
                </c:manualLayout>
              </c:layout>
              <c:showLegendKey val="0"/>
              <c:showVal val="1"/>
              <c:showCatName val="0"/>
              <c:showSerName val="0"/>
              <c:showPercent val="0"/>
              <c:showBubbleSize val="0"/>
            </c:dLbl>
            <c:dLbl>
              <c:idx val="1"/>
              <c:layout>
                <c:manualLayout>
                  <c:x val="1.9444444444444445E-2"/>
                  <c:y val="-9.2592592592592587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Sheet1!$A$2:$A$3</c:f>
              <c:strCache>
                <c:ptCount val="2"/>
                <c:pt idx="0">
                  <c:v>Do you know what Title IX is?</c:v>
                </c:pt>
                <c:pt idx="1">
                  <c:v>Do you know who the Title IX Coordinator is for NAYA ECA?</c:v>
                </c:pt>
              </c:strCache>
            </c:strRef>
          </c:cat>
          <c:val>
            <c:numRef>
              <c:f>Sheet1!$C$2:$C$3</c:f>
              <c:numCache>
                <c:formatCode>0.0%</c:formatCode>
                <c:ptCount val="2"/>
                <c:pt idx="0">
                  <c:v>0.68799999999999994</c:v>
                </c:pt>
                <c:pt idx="1">
                  <c:v>0.81299999999999994</c:v>
                </c:pt>
              </c:numCache>
            </c:numRef>
          </c:val>
        </c:ser>
        <c:dLbls>
          <c:showLegendKey val="0"/>
          <c:showVal val="1"/>
          <c:showCatName val="0"/>
          <c:showSerName val="0"/>
          <c:showPercent val="0"/>
          <c:showBubbleSize val="0"/>
        </c:dLbls>
        <c:gapWidth val="75"/>
        <c:shape val="box"/>
        <c:axId val="137221120"/>
        <c:axId val="103783168"/>
        <c:axId val="34548864"/>
      </c:bar3DChart>
      <c:catAx>
        <c:axId val="137221120"/>
        <c:scaling>
          <c:orientation val="minMax"/>
        </c:scaling>
        <c:delete val="0"/>
        <c:axPos val="b"/>
        <c:majorTickMark val="none"/>
        <c:minorTickMark val="none"/>
        <c:tickLblPos val="nextTo"/>
        <c:crossAx val="103783168"/>
        <c:crosses val="autoZero"/>
        <c:auto val="1"/>
        <c:lblAlgn val="ctr"/>
        <c:lblOffset val="100"/>
        <c:noMultiLvlLbl val="0"/>
      </c:catAx>
      <c:valAx>
        <c:axId val="103783168"/>
        <c:scaling>
          <c:orientation val="minMax"/>
        </c:scaling>
        <c:delete val="0"/>
        <c:axPos val="l"/>
        <c:numFmt formatCode="0.0%" sourceLinked="1"/>
        <c:majorTickMark val="none"/>
        <c:minorTickMark val="none"/>
        <c:tickLblPos val="nextTo"/>
        <c:crossAx val="137221120"/>
        <c:crosses val="autoZero"/>
        <c:crossBetween val="between"/>
      </c:valAx>
      <c:serAx>
        <c:axId val="34548864"/>
        <c:scaling>
          <c:orientation val="minMax"/>
        </c:scaling>
        <c:delete val="1"/>
        <c:axPos val="b"/>
        <c:majorTickMark val="out"/>
        <c:minorTickMark val="none"/>
        <c:tickLblPos val="nextTo"/>
        <c:crossAx val="103783168"/>
        <c:crosses val="autoZero"/>
      </c:serAx>
    </c:plotArea>
    <c:legend>
      <c:legendPos val="b"/>
      <c:layout>
        <c:manualLayout>
          <c:xMode val="edge"/>
          <c:yMode val="edge"/>
          <c:x val="0.15709940944881889"/>
          <c:y val="0.8543183143773696"/>
          <c:w val="0.28441218285214348"/>
          <c:h val="8.0866870807815683E-2"/>
        </c:manualLayout>
      </c:layout>
      <c:overlay val="0"/>
      <c:txPr>
        <a:bodyPr/>
        <a:lstStyle/>
        <a:p>
          <a:pPr>
            <a:defRPr sz="28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a:t>Gender</a:t>
            </a:r>
          </a:p>
        </c:rich>
      </c:tx>
      <c:layout/>
      <c:overlay val="0"/>
    </c:title>
    <c:autoTitleDeleted val="0"/>
    <c:plotArea>
      <c:layout>
        <c:manualLayout>
          <c:layoutTarget val="inner"/>
          <c:xMode val="edge"/>
          <c:yMode val="edge"/>
          <c:x val="0.21738750656167979"/>
          <c:y val="0.21782761529808772"/>
          <c:w val="0.29174656167979002"/>
          <c:h val="0.65122000374953126"/>
        </c:manualLayout>
      </c:layout>
      <c:doughnutChart>
        <c:varyColors val="1"/>
        <c:ser>
          <c:idx val="0"/>
          <c:order val="0"/>
          <c:tx>
            <c:strRef>
              <c:f>Sheet1!$B$1</c:f>
              <c:strCache>
                <c:ptCount val="1"/>
                <c:pt idx="0">
                  <c:v>Gender</c:v>
                </c:pt>
              </c:strCache>
            </c:strRef>
          </c:tx>
          <c:cat>
            <c:strRef>
              <c:f>Sheet1!$A$2:$A$4</c:f>
              <c:strCache>
                <c:ptCount val="3"/>
                <c:pt idx="0">
                  <c:v>Male</c:v>
                </c:pt>
                <c:pt idx="1">
                  <c:v>Female</c:v>
                </c:pt>
                <c:pt idx="2">
                  <c:v>2 Spirit</c:v>
                </c:pt>
              </c:strCache>
            </c:strRef>
          </c:cat>
          <c:val>
            <c:numRef>
              <c:f>Sheet1!$B$2:$B$4</c:f>
              <c:numCache>
                <c:formatCode>General</c:formatCode>
                <c:ptCount val="3"/>
                <c:pt idx="0">
                  <c:v>51</c:v>
                </c:pt>
                <c:pt idx="1">
                  <c:v>48</c:v>
                </c:pt>
                <c:pt idx="2">
                  <c:v>1</c:v>
                </c:pt>
              </c:numCache>
            </c:numRef>
          </c:val>
        </c:ser>
        <c:dLbls>
          <c:showLegendKey val="0"/>
          <c:showVal val="0"/>
          <c:showCatName val="0"/>
          <c:showSerName val="0"/>
          <c:showPercent val="0"/>
          <c:showBubbleSize val="0"/>
          <c:showLeaderLines val="1"/>
        </c:dLbls>
        <c:firstSliceAng val="0"/>
        <c:holeSize val="50"/>
      </c:doughnutChart>
    </c:plotArea>
    <c:legend>
      <c:legendPos val="r"/>
      <c:layout>
        <c:manualLayout>
          <c:xMode val="edge"/>
          <c:yMode val="edge"/>
          <c:x val="0.62410968365796382"/>
          <c:y val="0.36307274090738656"/>
          <c:w val="0.214811968503937"/>
          <c:h val="0.46787260967379074"/>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4.6099290780141841E-2"/>
          <c:y val="0.17535646314321238"/>
          <c:w val="0.5873063606410901"/>
          <c:h val="0.65722357917023522"/>
        </c:manualLayout>
      </c:layout>
      <c:doughnutChart>
        <c:varyColors val="1"/>
        <c:ser>
          <c:idx val="0"/>
          <c:order val="0"/>
          <c:tx>
            <c:strRef>
              <c:f>Sheet1!$B$1</c:f>
              <c:strCache>
                <c:ptCount val="1"/>
                <c:pt idx="0">
                  <c:v>Age</c:v>
                </c:pt>
              </c:strCache>
            </c:strRef>
          </c:tx>
          <c:cat>
            <c:strRef>
              <c:f>Sheet1!$A$2:$A$7</c:f>
              <c:strCache>
                <c:ptCount val="6"/>
                <c:pt idx="0">
                  <c:v>Age 19+</c:v>
                </c:pt>
                <c:pt idx="1">
                  <c:v>Age 18</c:v>
                </c:pt>
                <c:pt idx="2">
                  <c:v>Age 17</c:v>
                </c:pt>
                <c:pt idx="3">
                  <c:v>Age 16</c:v>
                </c:pt>
                <c:pt idx="4">
                  <c:v>Age 15</c:v>
                </c:pt>
                <c:pt idx="5">
                  <c:v>Age 14</c:v>
                </c:pt>
              </c:strCache>
            </c:strRef>
          </c:cat>
          <c:val>
            <c:numRef>
              <c:f>Sheet1!$B$2:$B$7</c:f>
              <c:numCache>
                <c:formatCode>General</c:formatCode>
                <c:ptCount val="6"/>
                <c:pt idx="0">
                  <c:v>14.3</c:v>
                </c:pt>
                <c:pt idx="1">
                  <c:v>15.6</c:v>
                </c:pt>
                <c:pt idx="2">
                  <c:v>24.7</c:v>
                </c:pt>
                <c:pt idx="3">
                  <c:v>11.7</c:v>
                </c:pt>
                <c:pt idx="4">
                  <c:v>22.1</c:v>
                </c:pt>
                <c:pt idx="5">
                  <c:v>11.7</c:v>
                </c:pt>
              </c:numCache>
            </c:numRef>
          </c:val>
        </c:ser>
        <c:dLbls>
          <c:showLegendKey val="0"/>
          <c:showVal val="0"/>
          <c:showCatName val="0"/>
          <c:showSerName val="0"/>
          <c:showPercent val="0"/>
          <c:showBubbleSize val="0"/>
          <c:showLeaderLines val="1"/>
        </c:dLbls>
        <c:firstSliceAng val="0"/>
        <c:holeSize val="50"/>
      </c:doughnutChart>
    </c:plotArea>
    <c:legend>
      <c:legendPos val="r"/>
      <c:layout>
        <c:manualLayout>
          <c:xMode val="edge"/>
          <c:yMode val="edge"/>
          <c:x val="0.63363768358742389"/>
          <c:y val="7.2409988623300642E-2"/>
          <c:w val="0.35927018051315013"/>
          <c:h val="0.84919282394294426"/>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a:t>Ethnicity</a:t>
            </a:r>
          </a:p>
        </c:rich>
      </c:tx>
      <c:layout>
        <c:manualLayout>
          <c:xMode val="edge"/>
          <c:yMode val="edge"/>
          <c:x val="0.39419004842704519"/>
          <c:y val="6.6666666666666666E-2"/>
        </c:manualLayout>
      </c:layout>
      <c:overlay val="0"/>
    </c:title>
    <c:autoTitleDeleted val="0"/>
    <c:plotArea>
      <c:layout>
        <c:manualLayout>
          <c:layoutTarget val="inner"/>
          <c:xMode val="edge"/>
          <c:yMode val="edge"/>
          <c:x val="0.35407360171527857"/>
          <c:y val="0.29016768737241178"/>
          <c:w val="0.29344748180062397"/>
          <c:h val="0.5554541619797525"/>
        </c:manualLayout>
      </c:layout>
      <c:doughnutChart>
        <c:varyColors val="1"/>
        <c:ser>
          <c:idx val="0"/>
          <c:order val="0"/>
          <c:tx>
            <c:strRef>
              <c:f>Sheet1!$B$1</c:f>
              <c:strCache>
                <c:ptCount val="1"/>
                <c:pt idx="0">
                  <c:v>Ethnicity</c:v>
                </c:pt>
              </c:strCache>
            </c:strRef>
          </c:tx>
          <c:dLbls>
            <c:dLbl>
              <c:idx val="0"/>
              <c:layout>
                <c:manualLayout>
                  <c:x val="0.11320745998299508"/>
                  <c:y val="-3.6508019830854478E-2"/>
                </c:manualLayout>
              </c:layout>
              <c:showLegendKey val="0"/>
              <c:showVal val="1"/>
              <c:showCatName val="1"/>
              <c:showSerName val="0"/>
              <c:showPercent val="0"/>
              <c:showBubbleSize val="0"/>
            </c:dLbl>
            <c:dLbl>
              <c:idx val="1"/>
              <c:layout>
                <c:manualLayout>
                  <c:x val="7.4895937303611701E-2"/>
                  <c:y val="0.10833333333333334"/>
                </c:manualLayout>
              </c:layout>
              <c:showLegendKey val="0"/>
              <c:showVal val="1"/>
              <c:showCatName val="1"/>
              <c:showSerName val="0"/>
              <c:showPercent val="0"/>
              <c:showBubbleSize val="0"/>
            </c:dLbl>
            <c:dLbl>
              <c:idx val="2"/>
              <c:layout>
                <c:manualLayout>
                  <c:x val="-0.10093896713615023"/>
                  <c:y val="5.2314960629921262E-2"/>
                </c:manualLayout>
              </c:layout>
              <c:showLegendKey val="0"/>
              <c:showVal val="1"/>
              <c:showCatName val="1"/>
              <c:showSerName val="0"/>
              <c:showPercent val="0"/>
              <c:showBubbleSize val="0"/>
            </c:dLbl>
            <c:dLbl>
              <c:idx val="3"/>
              <c:layout>
                <c:manualLayout>
                  <c:x val="-7.2769953051643188E-2"/>
                  <c:y val="-0.1"/>
                </c:manualLayout>
              </c:layout>
              <c:showLegendKey val="0"/>
              <c:showVal val="1"/>
              <c:showCatName val="1"/>
              <c:showSerName val="0"/>
              <c:showPercent val="0"/>
              <c:showBubbleSize val="0"/>
            </c:dLbl>
            <c:dLbl>
              <c:idx val="4"/>
              <c:layout>
                <c:manualLayout>
                  <c:x val="1.8779342723004695E-2"/>
                  <c:y val="-0.14537037037037037"/>
                </c:manualLayout>
              </c:layout>
              <c:showLegendKey val="0"/>
              <c:showVal val="1"/>
              <c:showCatName val="1"/>
              <c:showSerName val="0"/>
              <c:showPercent val="0"/>
              <c:showBubbleSize val="0"/>
            </c:dLbl>
            <c:showLegendKey val="0"/>
            <c:showVal val="0"/>
            <c:showCatName val="1"/>
            <c:showSerName val="0"/>
            <c:showPercent val="1"/>
            <c:showBubbleSize val="0"/>
            <c:showLeaderLines val="1"/>
          </c:dLbls>
          <c:cat>
            <c:strRef>
              <c:f>Sheet1!$A$2:$A$6</c:f>
              <c:strCache>
                <c:ptCount val="5"/>
                <c:pt idx="0">
                  <c:v>Native</c:v>
                </c:pt>
                <c:pt idx="1">
                  <c:v>Black</c:v>
                </c:pt>
                <c:pt idx="2">
                  <c:v>White</c:v>
                </c:pt>
                <c:pt idx="3">
                  <c:v>Asian</c:v>
                </c:pt>
                <c:pt idx="4">
                  <c:v>Latino</c:v>
                </c:pt>
              </c:strCache>
            </c:strRef>
          </c:cat>
          <c:val>
            <c:numRef>
              <c:f>Sheet1!$B$2:$B$6</c:f>
              <c:numCache>
                <c:formatCode>0.0%</c:formatCode>
                <c:ptCount val="5"/>
                <c:pt idx="0">
                  <c:v>0.38900000000000001</c:v>
                </c:pt>
                <c:pt idx="1">
                  <c:v>0.16699999999999998</c:v>
                </c:pt>
                <c:pt idx="2">
                  <c:v>0.38900000000000001</c:v>
                </c:pt>
                <c:pt idx="3">
                  <c:v>5.5999999999999994E-2</c:v>
                </c:pt>
                <c:pt idx="4">
                  <c:v>0.111</c:v>
                </c:pt>
              </c:numCache>
            </c:numRef>
          </c:val>
        </c:ser>
        <c:dLbls>
          <c:showLegendKey val="0"/>
          <c:showVal val="0"/>
          <c:showCatName val="1"/>
          <c:showSerName val="0"/>
          <c:showPercent val="1"/>
          <c:showBubbleSize val="0"/>
          <c:showLeaderLines val="1"/>
        </c:dLbls>
        <c:firstSliceAng val="0"/>
        <c:holeSize val="50"/>
      </c:doughnutChart>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layout>
        <c:manualLayout>
          <c:xMode val="edge"/>
          <c:yMode val="edge"/>
          <c:x val="5.1527621547306585E-2"/>
          <c:y val="0.1111111111111111"/>
        </c:manualLayout>
      </c:layout>
      <c:overlay val="0"/>
    </c:title>
    <c:autoTitleDeleted val="0"/>
    <c:plotArea>
      <c:layout/>
      <c:doughnutChart>
        <c:varyColors val="1"/>
        <c:ser>
          <c:idx val="0"/>
          <c:order val="0"/>
          <c:tx>
            <c:strRef>
              <c:f>Sheet1!$B$1</c:f>
              <c:strCache>
                <c:ptCount val="1"/>
                <c:pt idx="0">
                  <c:v>Gender</c:v>
                </c:pt>
              </c:strCache>
            </c:strRef>
          </c:tx>
          <c:dLbls>
            <c:dLbl>
              <c:idx val="0"/>
              <c:layout>
                <c:manualLayout>
                  <c:x val="0.1278865806667783"/>
                  <c:y val="-9.4924713358198645E-2"/>
                </c:manualLayout>
              </c:layout>
              <c:showLegendKey val="0"/>
              <c:showVal val="0"/>
              <c:showCatName val="0"/>
              <c:showSerName val="0"/>
              <c:showPercent val="1"/>
              <c:showBubbleSize val="0"/>
            </c:dLbl>
            <c:dLbl>
              <c:idx val="1"/>
              <c:layout>
                <c:manualLayout>
                  <c:x val="-8.987251593550806E-2"/>
                  <c:y val="0.11706364829396325"/>
                </c:manualLayout>
              </c:layout>
              <c:showLegendKey val="0"/>
              <c:showVal val="0"/>
              <c:showCatName val="0"/>
              <c:showSerName val="0"/>
              <c:showPercent val="1"/>
              <c:showBubbleSize val="0"/>
            </c:dLbl>
            <c:dLbl>
              <c:idx val="2"/>
              <c:delete val="1"/>
            </c:dLbl>
            <c:showLegendKey val="0"/>
            <c:showVal val="0"/>
            <c:showCatName val="0"/>
            <c:showSerName val="0"/>
            <c:showPercent val="1"/>
            <c:showBubbleSize val="0"/>
            <c:showLeaderLines val="1"/>
          </c:dLbls>
          <c:cat>
            <c:strRef>
              <c:f>Sheet1!$A$2:$A$5</c:f>
              <c:strCache>
                <c:ptCount val="3"/>
                <c:pt idx="0">
                  <c:v>Male</c:v>
                </c:pt>
                <c:pt idx="1">
                  <c:v>Female</c:v>
                </c:pt>
                <c:pt idx="2">
                  <c:v>2 Spirit</c:v>
                </c:pt>
              </c:strCache>
            </c:strRef>
          </c:cat>
          <c:val>
            <c:numRef>
              <c:f>Sheet1!$B$2:$B$5</c:f>
              <c:numCache>
                <c:formatCode>0.00%</c:formatCode>
                <c:ptCount val="4"/>
                <c:pt idx="0" formatCode="0%">
                  <c:v>0.222</c:v>
                </c:pt>
                <c:pt idx="1">
                  <c:v>0.77800000000000002</c:v>
                </c:pt>
                <c:pt idx="2">
                  <c:v>0</c:v>
                </c:pt>
              </c:numCache>
            </c:numRef>
          </c:val>
        </c:ser>
        <c:dLbls>
          <c:showLegendKey val="0"/>
          <c:showVal val="0"/>
          <c:showCatName val="0"/>
          <c:showSerName val="0"/>
          <c:showPercent val="1"/>
          <c:showBubbleSize val="0"/>
          <c:showLeaderLines val="1"/>
        </c:dLbls>
        <c:firstSliceAng val="0"/>
        <c:holeSize val="50"/>
      </c:doughnutChart>
    </c:plotArea>
    <c:legend>
      <c:legendPos val="r"/>
      <c:legendEntry>
        <c:idx val="2"/>
        <c:delete val="1"/>
      </c:legendEntry>
      <c:legendEntry>
        <c:idx val="3"/>
        <c:delete val="1"/>
      </c:legendEntry>
      <c:layout>
        <c:manualLayout>
          <c:xMode val="edge"/>
          <c:yMode val="edge"/>
          <c:x val="0.66221128608923885"/>
          <c:y val="3.019028871391076E-2"/>
          <c:w val="0.30207442819647545"/>
          <c:h val="0.38598899095946348"/>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layout>
        <c:manualLayout>
          <c:xMode val="edge"/>
          <c:yMode val="edge"/>
          <c:x val="0.21056077124974759"/>
          <c:y val="0"/>
        </c:manualLayout>
      </c:layout>
      <c:overlay val="0"/>
    </c:title>
    <c:autoTitleDeleted val="0"/>
    <c:plotArea>
      <c:layout/>
      <c:pieChart>
        <c:varyColors val="1"/>
        <c:ser>
          <c:idx val="0"/>
          <c:order val="0"/>
          <c:tx>
            <c:strRef>
              <c:f>Sheet1!$B$1</c:f>
              <c:strCache>
                <c:ptCount val="1"/>
                <c:pt idx="0">
                  <c:v>Age of ECA Youth</c:v>
                </c:pt>
              </c:strCache>
            </c:strRef>
          </c:tx>
          <c:dLbls>
            <c:dLbl>
              <c:idx val="4"/>
              <c:delete val="1"/>
            </c:dLbl>
            <c:showLegendKey val="0"/>
            <c:showVal val="0"/>
            <c:showCatName val="0"/>
            <c:showSerName val="0"/>
            <c:showPercent val="1"/>
            <c:showBubbleSize val="0"/>
            <c:showLeaderLines val="1"/>
          </c:dLbls>
          <c:cat>
            <c:strRef>
              <c:f>Sheet1!$A$2:$A$7</c:f>
              <c:strCache>
                <c:ptCount val="6"/>
                <c:pt idx="0">
                  <c:v>14</c:v>
                </c:pt>
                <c:pt idx="1">
                  <c:v>15</c:v>
                </c:pt>
                <c:pt idx="2">
                  <c:v>16</c:v>
                </c:pt>
                <c:pt idx="3">
                  <c:v>17</c:v>
                </c:pt>
                <c:pt idx="4">
                  <c:v>18 (0%)</c:v>
                </c:pt>
                <c:pt idx="5">
                  <c:v>19+</c:v>
                </c:pt>
              </c:strCache>
            </c:strRef>
          </c:cat>
          <c:val>
            <c:numRef>
              <c:f>Sheet1!$B$2:$B$7</c:f>
              <c:numCache>
                <c:formatCode>0.00%</c:formatCode>
                <c:ptCount val="6"/>
                <c:pt idx="0">
                  <c:v>0.38900000000000001</c:v>
                </c:pt>
                <c:pt idx="1">
                  <c:v>0.16700000000000001</c:v>
                </c:pt>
                <c:pt idx="2">
                  <c:v>0.38900000000000001</c:v>
                </c:pt>
                <c:pt idx="3">
                  <c:v>5.6000000000000001E-2</c:v>
                </c:pt>
                <c:pt idx="4" formatCode="General">
                  <c:v>0</c:v>
                </c:pt>
                <c:pt idx="5">
                  <c:v>0.111</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67298203109226729"/>
          <c:y val="0.18532595587713696"/>
          <c:w val="0.26940591560670302"/>
          <c:h val="0.7081315173441157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view3D>
      <c:rotX val="15"/>
      <c:rotY val="20"/>
      <c:rAngAx val="0"/>
      <c:perspective val="30"/>
    </c:view3D>
    <c:floor>
      <c:thickness val="0"/>
    </c:floor>
    <c:sideWall>
      <c:thickness val="0"/>
    </c:sideWall>
    <c:backWall>
      <c:thickness val="0"/>
    </c:backWall>
    <c:plotArea>
      <c:layout>
        <c:manualLayout>
          <c:layoutTarget val="inner"/>
          <c:xMode val="edge"/>
          <c:yMode val="edge"/>
          <c:x val="0.15608459664365509"/>
          <c:y val="3.6195196842739225E-2"/>
          <c:w val="0.79105759099656658"/>
          <c:h val="0.58096598368852892"/>
        </c:manualLayout>
      </c:layout>
      <c:bar3DChart>
        <c:barDir val="col"/>
        <c:grouping val="clustered"/>
        <c:varyColors val="0"/>
        <c:ser>
          <c:idx val="0"/>
          <c:order val="0"/>
          <c:tx>
            <c:strRef>
              <c:f>Sheet1!$B$1</c:f>
              <c:strCache>
                <c:ptCount val="1"/>
                <c:pt idx="0">
                  <c:v>Staff Response</c:v>
                </c:pt>
              </c:strCache>
            </c:strRef>
          </c:tx>
          <c:invertIfNegative val="0"/>
          <c:cat>
            <c:strRef>
              <c:f>Sheet1!$A$2:$A$6</c:f>
              <c:strCache>
                <c:ptCount val="5"/>
                <c:pt idx="0">
                  <c:v>Always</c:v>
                </c:pt>
                <c:pt idx="1">
                  <c:v>Usually</c:v>
                </c:pt>
                <c:pt idx="2">
                  <c:v>About Half of the Time</c:v>
                </c:pt>
                <c:pt idx="3">
                  <c:v>Rarely</c:v>
                </c:pt>
                <c:pt idx="4">
                  <c:v>Never</c:v>
                </c:pt>
              </c:strCache>
            </c:strRef>
          </c:cat>
          <c:val>
            <c:numRef>
              <c:f>Sheet1!$B$2:$B$6</c:f>
              <c:numCache>
                <c:formatCode>0.0%</c:formatCode>
                <c:ptCount val="5"/>
                <c:pt idx="0">
                  <c:v>0.13600000000000001</c:v>
                </c:pt>
                <c:pt idx="1">
                  <c:v>6.8000000000000005E-2</c:v>
                </c:pt>
                <c:pt idx="2">
                  <c:v>0.159</c:v>
                </c:pt>
                <c:pt idx="3">
                  <c:v>0.54500000000000004</c:v>
                </c:pt>
                <c:pt idx="4">
                  <c:v>9.0999999999999998E-2</c:v>
                </c:pt>
              </c:numCache>
            </c:numRef>
          </c:val>
        </c:ser>
        <c:dLbls>
          <c:showLegendKey val="0"/>
          <c:showVal val="1"/>
          <c:showCatName val="0"/>
          <c:showSerName val="0"/>
          <c:showPercent val="0"/>
          <c:showBubbleSize val="0"/>
        </c:dLbls>
        <c:gapWidth val="150"/>
        <c:shape val="box"/>
        <c:axId val="34945536"/>
        <c:axId val="71263360"/>
        <c:axId val="0"/>
      </c:bar3DChart>
      <c:catAx>
        <c:axId val="34945536"/>
        <c:scaling>
          <c:orientation val="minMax"/>
        </c:scaling>
        <c:delete val="0"/>
        <c:axPos val="b"/>
        <c:majorTickMark val="none"/>
        <c:minorTickMark val="none"/>
        <c:tickLblPos val="nextTo"/>
        <c:crossAx val="71263360"/>
        <c:crosses val="autoZero"/>
        <c:auto val="1"/>
        <c:lblAlgn val="ctr"/>
        <c:lblOffset val="100"/>
        <c:noMultiLvlLbl val="0"/>
      </c:catAx>
      <c:valAx>
        <c:axId val="71263360"/>
        <c:scaling>
          <c:orientation val="minMax"/>
        </c:scaling>
        <c:delete val="0"/>
        <c:axPos val="l"/>
        <c:numFmt formatCode="0.0%" sourceLinked="1"/>
        <c:majorTickMark val="none"/>
        <c:minorTickMark val="none"/>
        <c:tickLblPos val="nextTo"/>
        <c:crossAx val="34945536"/>
        <c:crosses val="autoZero"/>
        <c:crossBetween val="between"/>
      </c:valAx>
    </c:plotArea>
    <c:legend>
      <c:legendPos val="b"/>
      <c:layout>
        <c:manualLayout>
          <c:xMode val="edge"/>
          <c:yMode val="edge"/>
          <c:x val="0.30499822178200708"/>
          <c:y val="0.80061774193728608"/>
          <c:w val="0.23535030160703596"/>
          <c:h val="8.0866870807815683E-2"/>
        </c:manualLayout>
      </c:layout>
      <c:overlay val="0"/>
    </c:legend>
    <c:plotVisOnly val="1"/>
    <c:dispBlanksAs val="zero"/>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barChart>
        <c:barDir val="bar"/>
        <c:grouping val="clustered"/>
        <c:varyColors val="0"/>
        <c:ser>
          <c:idx val="0"/>
          <c:order val="0"/>
          <c:tx>
            <c:strRef>
              <c:f>Sheet1!$B$1</c:f>
              <c:strCache>
                <c:ptCount val="1"/>
                <c:pt idx="0">
                  <c:v>Students</c:v>
                </c:pt>
              </c:strCache>
            </c:strRef>
          </c:tx>
          <c:invertIfNegative val="0"/>
          <c:dLbls>
            <c:dLbl>
              <c:idx val="0"/>
              <c:layout>
                <c:manualLayout>
                  <c:x val="1.4492753623188406E-3"/>
                  <c:y val="3.5460992907801418E-3"/>
                </c:manualLayout>
              </c:layout>
              <c:dLblPos val="outEnd"/>
              <c:showLegendKey val="0"/>
              <c:showVal val="1"/>
              <c:showCatName val="0"/>
              <c:showSerName val="0"/>
              <c:showPercent val="0"/>
              <c:showBubbleSize val="0"/>
            </c:dLbl>
            <c:dLbl>
              <c:idx val="1"/>
              <c:layout>
                <c:manualLayout>
                  <c:x val="-2.8985507246376812E-3"/>
                  <c:y val="1.7730496453900711E-2"/>
                </c:manualLayout>
              </c:layout>
              <c:dLblPos val="outEnd"/>
              <c:showLegendKey val="0"/>
              <c:showVal val="1"/>
              <c:showCatName val="0"/>
              <c:showSerName val="0"/>
              <c:showPercent val="0"/>
              <c:showBubbleSize val="0"/>
            </c:dLbl>
            <c:dLbl>
              <c:idx val="2"/>
              <c:layout>
                <c:manualLayout>
                  <c:x val="-5.7971014492753624E-3"/>
                  <c:y val="1.0638297872340425E-2"/>
                </c:manualLayout>
              </c:layout>
              <c:dLblPos val="outEnd"/>
              <c:showLegendKey val="0"/>
              <c:showVal val="1"/>
              <c:showCatName val="0"/>
              <c:showSerName val="0"/>
              <c:showPercent val="0"/>
              <c:showBubbleSize val="0"/>
            </c:dLbl>
            <c:dLbl>
              <c:idx val="3"/>
              <c:layout>
                <c:manualLayout>
                  <c:x val="-5.7971014492753624E-3"/>
                  <c:y val="-1.4184397163120567E-2"/>
                </c:manualLayout>
              </c:layout>
              <c:dLblPos val="outEnd"/>
              <c:showLegendKey val="0"/>
              <c:showVal val="1"/>
              <c:showCatName val="0"/>
              <c:showSerName val="0"/>
              <c:showPercent val="0"/>
              <c:showBubbleSize val="0"/>
            </c:dLbl>
            <c:dLblPos val="outEnd"/>
            <c:showLegendKey val="0"/>
            <c:showVal val="1"/>
            <c:showCatName val="0"/>
            <c:showSerName val="0"/>
            <c:showPercent val="0"/>
            <c:showBubbleSize val="0"/>
            <c:showLeaderLines val="0"/>
          </c:dLbls>
          <c:cat>
            <c:strRef>
              <c:f>Sheet1!$A$2:$A$6</c:f>
              <c:strCache>
                <c:ptCount val="5"/>
                <c:pt idx="0">
                  <c:v>At Age 10 or Younger</c:v>
                </c:pt>
                <c:pt idx="1">
                  <c:v>At Ages 11-12</c:v>
                </c:pt>
                <c:pt idx="2">
                  <c:v>At Ages 13-14</c:v>
                </c:pt>
                <c:pt idx="3">
                  <c:v>At Ages 15-16</c:v>
                </c:pt>
                <c:pt idx="4">
                  <c:v>At Age 16 or Older</c:v>
                </c:pt>
              </c:strCache>
            </c:strRef>
          </c:cat>
          <c:val>
            <c:numRef>
              <c:f>Sheet1!$B$2:$B$6</c:f>
              <c:numCache>
                <c:formatCode>0%</c:formatCode>
                <c:ptCount val="5"/>
                <c:pt idx="0">
                  <c:v>0.17</c:v>
                </c:pt>
                <c:pt idx="1">
                  <c:v>0.34</c:v>
                </c:pt>
                <c:pt idx="2">
                  <c:v>0.32</c:v>
                </c:pt>
                <c:pt idx="3">
                  <c:v>0.13</c:v>
                </c:pt>
                <c:pt idx="4">
                  <c:v>0.03</c:v>
                </c:pt>
              </c:numCache>
            </c:numRef>
          </c:val>
        </c:ser>
        <c:ser>
          <c:idx val="1"/>
          <c:order val="1"/>
          <c:tx>
            <c:strRef>
              <c:f>Sheet1!$C$1</c:f>
              <c:strCache>
                <c:ptCount val="1"/>
                <c:pt idx="0">
                  <c:v>Staff</c:v>
                </c:pt>
              </c:strCache>
            </c:strRef>
          </c:tx>
          <c:invertIfNegative val="0"/>
          <c:dLbls>
            <c:dLbl>
              <c:idx val="0"/>
              <c:layout>
                <c:manualLayout>
                  <c:x val="1.4492753623188406E-3"/>
                  <c:y val="0"/>
                </c:manualLayout>
              </c:layout>
              <c:dLblPos val="outEnd"/>
              <c:showLegendKey val="0"/>
              <c:showVal val="1"/>
              <c:showCatName val="0"/>
              <c:showSerName val="0"/>
              <c:showPercent val="0"/>
              <c:showBubbleSize val="0"/>
            </c:dLbl>
            <c:dLbl>
              <c:idx val="1"/>
              <c:layout>
                <c:manualLayout>
                  <c:x val="-2.8985507246376812E-3"/>
                  <c:y val="1.4184397163120567E-2"/>
                </c:manualLayout>
              </c:layout>
              <c:dLblPos val="outEnd"/>
              <c:showLegendKey val="0"/>
              <c:showVal val="1"/>
              <c:showCatName val="0"/>
              <c:showSerName val="0"/>
              <c:showPercent val="0"/>
              <c:showBubbleSize val="0"/>
            </c:dLbl>
            <c:dLbl>
              <c:idx val="4"/>
              <c:layout>
                <c:manualLayout>
                  <c:x val="4.3478260869565218E-3"/>
                  <c:y val="-3.5460992907801418E-3"/>
                </c:manualLayout>
              </c:layout>
              <c:dLblPos val="outEnd"/>
              <c:showLegendKey val="0"/>
              <c:showVal val="1"/>
              <c:showCatName val="0"/>
              <c:showSerName val="0"/>
              <c:showPercent val="0"/>
              <c:showBubbleSize val="0"/>
            </c:dLbl>
            <c:dLblPos val="outEnd"/>
            <c:showLegendKey val="0"/>
            <c:showVal val="1"/>
            <c:showCatName val="0"/>
            <c:showSerName val="0"/>
            <c:showPercent val="0"/>
            <c:showBubbleSize val="0"/>
            <c:showLeaderLines val="0"/>
          </c:dLbls>
          <c:cat>
            <c:strRef>
              <c:f>Sheet1!$A$2:$A$6</c:f>
              <c:strCache>
                <c:ptCount val="5"/>
                <c:pt idx="0">
                  <c:v>At Age 10 or Younger</c:v>
                </c:pt>
                <c:pt idx="1">
                  <c:v>At Ages 11-12</c:v>
                </c:pt>
                <c:pt idx="2">
                  <c:v>At Ages 13-14</c:v>
                </c:pt>
                <c:pt idx="3">
                  <c:v>At Ages 15-16</c:v>
                </c:pt>
                <c:pt idx="4">
                  <c:v>At Age 16 or Older</c:v>
                </c:pt>
              </c:strCache>
            </c:strRef>
          </c:cat>
          <c:val>
            <c:numRef>
              <c:f>Sheet1!$C$2:$C$6</c:f>
              <c:numCache>
                <c:formatCode>0%</c:formatCode>
                <c:ptCount val="5"/>
                <c:pt idx="0">
                  <c:v>0.09</c:v>
                </c:pt>
                <c:pt idx="1">
                  <c:v>0.32</c:v>
                </c:pt>
                <c:pt idx="2">
                  <c:v>0.52</c:v>
                </c:pt>
                <c:pt idx="3">
                  <c:v>0.05</c:v>
                </c:pt>
                <c:pt idx="4">
                  <c:v>0.02</c:v>
                </c:pt>
              </c:numCache>
            </c:numRef>
          </c:val>
        </c:ser>
        <c:ser>
          <c:idx val="2"/>
          <c:order val="2"/>
          <c:tx>
            <c:strRef>
              <c:f>Sheet1!$D$1</c:f>
              <c:strCache>
                <c:ptCount val="1"/>
                <c:pt idx="0">
                  <c:v>Parents</c:v>
                </c:pt>
              </c:strCache>
            </c:strRef>
          </c:tx>
          <c:invertIfNegative val="0"/>
          <c:dLbls>
            <c:dLbl>
              <c:idx val="2"/>
              <c:layout>
                <c:manualLayout>
                  <c:x val="-2.8985507246376812E-3"/>
                  <c:y val="-1.4184397163120567E-2"/>
                </c:manualLayout>
              </c:layout>
              <c:dLblPos val="outEnd"/>
              <c:showLegendKey val="0"/>
              <c:showVal val="1"/>
              <c:showCatName val="0"/>
              <c:showSerName val="0"/>
              <c:showPercent val="0"/>
              <c:showBubbleSize val="0"/>
            </c:dLbl>
            <c:dLbl>
              <c:idx val="4"/>
              <c:layout>
                <c:manualLayout>
                  <c:x val="1.4492753623188406E-3"/>
                  <c:y val="-2.8368794326241138E-2"/>
                </c:manualLayout>
              </c:layout>
              <c:dLblPos val="outEnd"/>
              <c:showLegendKey val="0"/>
              <c:showVal val="1"/>
              <c:showCatName val="0"/>
              <c:showSerName val="0"/>
              <c:showPercent val="0"/>
              <c:showBubbleSize val="0"/>
            </c:dLbl>
            <c:dLblPos val="outEnd"/>
            <c:showLegendKey val="0"/>
            <c:showVal val="1"/>
            <c:showCatName val="0"/>
            <c:showSerName val="0"/>
            <c:showPercent val="0"/>
            <c:showBubbleSize val="0"/>
            <c:showLeaderLines val="0"/>
          </c:dLbls>
          <c:cat>
            <c:strRef>
              <c:f>Sheet1!$A$2:$A$6</c:f>
              <c:strCache>
                <c:ptCount val="5"/>
                <c:pt idx="0">
                  <c:v>At Age 10 or Younger</c:v>
                </c:pt>
                <c:pt idx="1">
                  <c:v>At Ages 11-12</c:v>
                </c:pt>
                <c:pt idx="2">
                  <c:v>At Ages 13-14</c:v>
                </c:pt>
                <c:pt idx="3">
                  <c:v>At Ages 15-16</c:v>
                </c:pt>
                <c:pt idx="4">
                  <c:v>At Age 16 or Older</c:v>
                </c:pt>
              </c:strCache>
            </c:strRef>
          </c:cat>
          <c:val>
            <c:numRef>
              <c:f>Sheet1!$D$2:$D$6</c:f>
              <c:numCache>
                <c:formatCode>0%</c:formatCode>
                <c:ptCount val="5"/>
                <c:pt idx="0">
                  <c:v>0</c:v>
                </c:pt>
                <c:pt idx="1">
                  <c:v>0.11</c:v>
                </c:pt>
                <c:pt idx="2">
                  <c:v>0.45</c:v>
                </c:pt>
                <c:pt idx="3">
                  <c:v>0.33</c:v>
                </c:pt>
                <c:pt idx="4">
                  <c:v>0.11</c:v>
                </c:pt>
              </c:numCache>
            </c:numRef>
          </c:val>
        </c:ser>
        <c:dLbls>
          <c:showLegendKey val="0"/>
          <c:showVal val="0"/>
          <c:showCatName val="0"/>
          <c:showSerName val="0"/>
          <c:showPercent val="0"/>
          <c:showBubbleSize val="0"/>
        </c:dLbls>
        <c:gapWidth val="71"/>
        <c:axId val="37299712"/>
        <c:axId val="103734592"/>
      </c:barChart>
      <c:catAx>
        <c:axId val="37299712"/>
        <c:scaling>
          <c:orientation val="minMax"/>
        </c:scaling>
        <c:delete val="0"/>
        <c:axPos val="l"/>
        <c:majorTickMark val="none"/>
        <c:minorTickMark val="none"/>
        <c:tickLblPos val="nextTo"/>
        <c:crossAx val="103734592"/>
        <c:crosses val="autoZero"/>
        <c:auto val="1"/>
        <c:lblAlgn val="ctr"/>
        <c:lblOffset val="100"/>
        <c:noMultiLvlLbl val="0"/>
      </c:catAx>
      <c:valAx>
        <c:axId val="103734592"/>
        <c:scaling>
          <c:orientation val="minMax"/>
        </c:scaling>
        <c:delete val="0"/>
        <c:axPos val="b"/>
        <c:numFmt formatCode="0%" sourceLinked="1"/>
        <c:majorTickMark val="none"/>
        <c:minorTickMark val="none"/>
        <c:tickLblPos val="nextTo"/>
        <c:crossAx val="37299712"/>
        <c:crosses val="autoZero"/>
        <c:crossBetween val="between"/>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7DEBB1-9D78-4ADE-8C9F-640EE9510D14}" type="doc">
      <dgm:prSet loTypeId="urn:microsoft.com/office/officeart/2005/8/layout/arrow4" loCatId="process" qsTypeId="urn:microsoft.com/office/officeart/2005/8/quickstyle/3d5" qsCatId="3D" csTypeId="urn:microsoft.com/office/officeart/2005/8/colors/colorful2" csCatId="colorful" phldr="1"/>
      <dgm:spPr/>
      <dgm:t>
        <a:bodyPr/>
        <a:lstStyle/>
        <a:p>
          <a:endParaRPr lang="en-US"/>
        </a:p>
      </dgm:t>
    </dgm:pt>
    <dgm:pt modelId="{43893838-0F74-4F4B-BA5F-C209998E43D3}">
      <dgm:prSet phldrT="[Text]" custT="1"/>
      <dgm:spPr/>
      <dgm:t>
        <a:bodyPr/>
        <a:lstStyle/>
        <a:p>
          <a:r>
            <a:rPr lang="en-US" sz="2800" dirty="0" smtClean="0"/>
            <a:t>Top Influencers</a:t>
          </a:r>
        </a:p>
        <a:p>
          <a:r>
            <a:rPr lang="en-US" sz="2000" dirty="0" smtClean="0"/>
            <a:t>Students say Media, Parents &amp; Peers</a:t>
          </a:r>
        </a:p>
        <a:p>
          <a:r>
            <a:rPr lang="en-US" sz="2000" dirty="0" smtClean="0"/>
            <a:t>Parents say Media, Parents &amp; Peers</a:t>
          </a:r>
        </a:p>
        <a:p>
          <a:r>
            <a:rPr lang="en-US" sz="2000" dirty="0" smtClean="0"/>
            <a:t>Staff say Media &amp; Peers</a:t>
          </a:r>
          <a:endParaRPr lang="en-US" sz="2000" dirty="0"/>
        </a:p>
      </dgm:t>
    </dgm:pt>
    <dgm:pt modelId="{78656313-AFE0-4ECC-892F-2BA07110EE5E}" type="parTrans" cxnId="{FDD30BED-342D-46E6-B6C4-2E3968A1BD3A}">
      <dgm:prSet/>
      <dgm:spPr/>
      <dgm:t>
        <a:bodyPr/>
        <a:lstStyle/>
        <a:p>
          <a:endParaRPr lang="en-US"/>
        </a:p>
      </dgm:t>
    </dgm:pt>
    <dgm:pt modelId="{41164CBA-6CB6-44DD-A716-3AF36D0793C0}" type="sibTrans" cxnId="{FDD30BED-342D-46E6-B6C4-2E3968A1BD3A}">
      <dgm:prSet/>
      <dgm:spPr/>
      <dgm:t>
        <a:bodyPr/>
        <a:lstStyle/>
        <a:p>
          <a:endParaRPr lang="en-US"/>
        </a:p>
      </dgm:t>
    </dgm:pt>
    <dgm:pt modelId="{40DE325A-A3C1-4BB6-A40E-E500C732F458}">
      <dgm:prSet phldrT="[Text]" custT="1"/>
      <dgm:spPr/>
      <dgm:t>
        <a:bodyPr/>
        <a:lstStyle/>
        <a:p>
          <a:r>
            <a:rPr lang="en-US" sz="2000" dirty="0" smtClean="0"/>
            <a:t>Students say Cultural Identity &amp; School</a:t>
          </a:r>
        </a:p>
        <a:p>
          <a:r>
            <a:rPr lang="en-US" sz="2000" dirty="0" smtClean="0"/>
            <a:t>Parents say Cultural Identity &amp; School</a:t>
          </a:r>
        </a:p>
        <a:p>
          <a:r>
            <a:rPr lang="en-US" sz="2000" dirty="0" smtClean="0"/>
            <a:t>Staff say Cultural Identity &amp; Parents</a:t>
          </a:r>
        </a:p>
        <a:p>
          <a:r>
            <a:rPr lang="en-US" sz="2800" dirty="0" smtClean="0"/>
            <a:t>Bottom Influencers</a:t>
          </a:r>
        </a:p>
      </dgm:t>
    </dgm:pt>
    <dgm:pt modelId="{50EF3995-E14D-4090-A756-590B775C11F0}" type="parTrans" cxnId="{87EC32A4-2F2F-4A12-B5A7-F008615C8AFC}">
      <dgm:prSet/>
      <dgm:spPr/>
      <dgm:t>
        <a:bodyPr/>
        <a:lstStyle/>
        <a:p>
          <a:endParaRPr lang="en-US"/>
        </a:p>
      </dgm:t>
    </dgm:pt>
    <dgm:pt modelId="{B99FB8E6-4B96-43C5-8E65-8E54EDF26F02}" type="sibTrans" cxnId="{87EC32A4-2F2F-4A12-B5A7-F008615C8AFC}">
      <dgm:prSet/>
      <dgm:spPr/>
      <dgm:t>
        <a:bodyPr/>
        <a:lstStyle/>
        <a:p>
          <a:endParaRPr lang="en-US"/>
        </a:p>
      </dgm:t>
    </dgm:pt>
    <dgm:pt modelId="{60C96941-EE83-40FA-8A27-B97413F36C6B}" type="pres">
      <dgm:prSet presAssocID="{8D7DEBB1-9D78-4ADE-8C9F-640EE9510D14}" presName="compositeShape" presStyleCnt="0">
        <dgm:presLayoutVars>
          <dgm:chMax val="2"/>
          <dgm:dir/>
          <dgm:resizeHandles val="exact"/>
        </dgm:presLayoutVars>
      </dgm:prSet>
      <dgm:spPr/>
      <dgm:t>
        <a:bodyPr/>
        <a:lstStyle/>
        <a:p>
          <a:endParaRPr lang="en-US"/>
        </a:p>
      </dgm:t>
    </dgm:pt>
    <dgm:pt modelId="{559511CF-72ED-4E9B-86BB-B75DBF292C8E}" type="pres">
      <dgm:prSet presAssocID="{43893838-0F74-4F4B-BA5F-C209998E43D3}" presName="upArrow" presStyleLbl="node1" presStyleIdx="0" presStyleCnt="2"/>
      <dgm:spPr/>
    </dgm:pt>
    <dgm:pt modelId="{4E911262-CD6F-4ED9-B299-C21F6D70E5DC}" type="pres">
      <dgm:prSet presAssocID="{43893838-0F74-4F4B-BA5F-C209998E43D3}" presName="upArrowText" presStyleLbl="revTx" presStyleIdx="0" presStyleCnt="2">
        <dgm:presLayoutVars>
          <dgm:chMax val="0"/>
          <dgm:bulletEnabled val="1"/>
        </dgm:presLayoutVars>
      </dgm:prSet>
      <dgm:spPr/>
      <dgm:t>
        <a:bodyPr/>
        <a:lstStyle/>
        <a:p>
          <a:endParaRPr lang="en-US"/>
        </a:p>
      </dgm:t>
    </dgm:pt>
    <dgm:pt modelId="{225ADDE5-5C07-4E60-9566-EC4E32F0A86D}" type="pres">
      <dgm:prSet presAssocID="{40DE325A-A3C1-4BB6-A40E-E500C732F458}" presName="downArrow" presStyleLbl="node1" presStyleIdx="1" presStyleCnt="2" custLinFactNeighborX="3918" custLinFactNeighborY="12941"/>
      <dgm:spPr/>
    </dgm:pt>
    <dgm:pt modelId="{836630CF-392A-4392-AE84-AA3FC1A7E458}" type="pres">
      <dgm:prSet presAssocID="{40DE325A-A3C1-4BB6-A40E-E500C732F458}" presName="downArrowText" presStyleLbl="revTx" presStyleIdx="1" presStyleCnt="2">
        <dgm:presLayoutVars>
          <dgm:chMax val="0"/>
          <dgm:bulletEnabled val="1"/>
        </dgm:presLayoutVars>
      </dgm:prSet>
      <dgm:spPr/>
      <dgm:t>
        <a:bodyPr/>
        <a:lstStyle/>
        <a:p>
          <a:endParaRPr lang="en-US"/>
        </a:p>
      </dgm:t>
    </dgm:pt>
  </dgm:ptLst>
  <dgm:cxnLst>
    <dgm:cxn modelId="{118D44F2-ACDE-4E45-A42B-92984C5197FD}" type="presOf" srcId="{8D7DEBB1-9D78-4ADE-8C9F-640EE9510D14}" destId="{60C96941-EE83-40FA-8A27-B97413F36C6B}" srcOrd="0" destOrd="0" presId="urn:microsoft.com/office/officeart/2005/8/layout/arrow4"/>
    <dgm:cxn modelId="{2CBC3FE2-FFBA-47AF-A143-6135667DB000}" type="presOf" srcId="{43893838-0F74-4F4B-BA5F-C209998E43D3}" destId="{4E911262-CD6F-4ED9-B299-C21F6D70E5DC}" srcOrd="0" destOrd="0" presId="urn:microsoft.com/office/officeart/2005/8/layout/arrow4"/>
    <dgm:cxn modelId="{00C58339-548E-4AD2-96FE-521A7F06AC6A}" type="presOf" srcId="{40DE325A-A3C1-4BB6-A40E-E500C732F458}" destId="{836630CF-392A-4392-AE84-AA3FC1A7E458}" srcOrd="0" destOrd="0" presId="urn:microsoft.com/office/officeart/2005/8/layout/arrow4"/>
    <dgm:cxn modelId="{FDD30BED-342D-46E6-B6C4-2E3968A1BD3A}" srcId="{8D7DEBB1-9D78-4ADE-8C9F-640EE9510D14}" destId="{43893838-0F74-4F4B-BA5F-C209998E43D3}" srcOrd="0" destOrd="0" parTransId="{78656313-AFE0-4ECC-892F-2BA07110EE5E}" sibTransId="{41164CBA-6CB6-44DD-A716-3AF36D0793C0}"/>
    <dgm:cxn modelId="{87EC32A4-2F2F-4A12-B5A7-F008615C8AFC}" srcId="{8D7DEBB1-9D78-4ADE-8C9F-640EE9510D14}" destId="{40DE325A-A3C1-4BB6-A40E-E500C732F458}" srcOrd="1" destOrd="0" parTransId="{50EF3995-E14D-4090-A756-590B775C11F0}" sibTransId="{B99FB8E6-4B96-43C5-8E65-8E54EDF26F02}"/>
    <dgm:cxn modelId="{9D853437-93FA-4D50-8464-B1A7013F6EC8}" type="presParOf" srcId="{60C96941-EE83-40FA-8A27-B97413F36C6B}" destId="{559511CF-72ED-4E9B-86BB-B75DBF292C8E}" srcOrd="0" destOrd="0" presId="urn:microsoft.com/office/officeart/2005/8/layout/arrow4"/>
    <dgm:cxn modelId="{6C24779C-739A-4ADA-BED5-68C5BA8D3E98}" type="presParOf" srcId="{60C96941-EE83-40FA-8A27-B97413F36C6B}" destId="{4E911262-CD6F-4ED9-B299-C21F6D70E5DC}" srcOrd="1" destOrd="0" presId="urn:microsoft.com/office/officeart/2005/8/layout/arrow4"/>
    <dgm:cxn modelId="{4316BF80-71DA-41A2-B1A2-B168D76E4923}" type="presParOf" srcId="{60C96941-EE83-40FA-8A27-B97413F36C6B}" destId="{225ADDE5-5C07-4E60-9566-EC4E32F0A86D}" srcOrd="2" destOrd="0" presId="urn:microsoft.com/office/officeart/2005/8/layout/arrow4"/>
    <dgm:cxn modelId="{327D5E77-9AA4-4275-A27C-19BA22BFB510}" type="presParOf" srcId="{60C96941-EE83-40FA-8A27-B97413F36C6B}" destId="{836630CF-392A-4392-AE84-AA3FC1A7E458}" srcOrd="3" destOrd="0" presId="urn:microsoft.com/office/officeart/2005/8/layout/arrow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EBFDBA-6191-4F56-A336-E88A359FD7B6}" type="doc">
      <dgm:prSet loTypeId="urn:microsoft.com/office/officeart/2005/8/layout/target3" loCatId="list" qsTypeId="urn:microsoft.com/office/officeart/2005/8/quickstyle/simple2" qsCatId="simple" csTypeId="urn:microsoft.com/office/officeart/2005/8/colors/colorful1" csCatId="colorful" phldr="1"/>
      <dgm:spPr/>
      <dgm:t>
        <a:bodyPr/>
        <a:lstStyle/>
        <a:p>
          <a:endParaRPr lang="en-US"/>
        </a:p>
      </dgm:t>
    </dgm:pt>
    <dgm:pt modelId="{640C561C-BAB7-4674-81B7-F11A13F902C7}">
      <dgm:prSet phldrT="[Text]"/>
      <dgm:spPr/>
      <dgm:t>
        <a:bodyPr/>
        <a:lstStyle/>
        <a:p>
          <a:r>
            <a:rPr lang="en-US" dirty="0" smtClean="0">
              <a:latin typeface="Arial" pitchFamily="34" charset="0"/>
              <a:cs typeface="Arial" pitchFamily="34" charset="0"/>
            </a:rPr>
            <a:t>NAYA &amp; Staff</a:t>
          </a:r>
          <a:endParaRPr lang="en-US" dirty="0">
            <a:latin typeface="Arial" pitchFamily="34" charset="0"/>
            <a:cs typeface="Arial" pitchFamily="34" charset="0"/>
          </a:endParaRPr>
        </a:p>
      </dgm:t>
    </dgm:pt>
    <dgm:pt modelId="{ED0A3040-B6D0-403E-8E40-CA6FD26A75EB}" type="parTrans" cxnId="{61515DBE-0F8C-4A2A-9943-49ABA80A5445}">
      <dgm:prSet/>
      <dgm:spPr/>
      <dgm:t>
        <a:bodyPr/>
        <a:lstStyle/>
        <a:p>
          <a:endParaRPr lang="en-US"/>
        </a:p>
      </dgm:t>
    </dgm:pt>
    <dgm:pt modelId="{20548CED-8691-44D6-96C8-6373F2BD8A02}" type="sibTrans" cxnId="{61515DBE-0F8C-4A2A-9943-49ABA80A5445}">
      <dgm:prSet/>
      <dgm:spPr/>
      <dgm:t>
        <a:bodyPr/>
        <a:lstStyle/>
        <a:p>
          <a:endParaRPr lang="en-US"/>
        </a:p>
      </dgm:t>
    </dgm:pt>
    <dgm:pt modelId="{5A00A9B1-A042-4934-9E6C-247F3BD29F2E}">
      <dgm:prSet phldrT="[Text]" custT="1"/>
      <dgm:spPr/>
      <dgm:t>
        <a:bodyPr/>
        <a:lstStyle/>
        <a:p>
          <a:r>
            <a:rPr lang="en-US" sz="1600" b="1" dirty="0" smtClean="0">
              <a:latin typeface="Arial" pitchFamily="34" charset="0"/>
              <a:cs typeface="Arial" pitchFamily="34" charset="0"/>
            </a:rPr>
            <a:t>↑</a:t>
          </a:r>
          <a:r>
            <a:rPr lang="en-US" sz="1200" dirty="0" smtClean="0">
              <a:latin typeface="Arial" pitchFamily="34" charset="0"/>
              <a:cs typeface="Arial" pitchFamily="34" charset="0"/>
            </a:rPr>
            <a:t> </a:t>
          </a:r>
          <a:r>
            <a:rPr lang="en-US" sz="1100" dirty="0" smtClean="0">
              <a:latin typeface="Arial" pitchFamily="34" charset="0"/>
              <a:cs typeface="Arial" pitchFamily="34" charset="0"/>
            </a:rPr>
            <a:t>Support and knowledge from community stakeholders. Encourage students to seek help from NAYA staff &amp; community resources, </a:t>
          </a:r>
          <a:r>
            <a:rPr lang="en-US" sz="1600" dirty="0" smtClean="0">
              <a:latin typeface="Arial" pitchFamily="34" charset="0"/>
              <a:cs typeface="Arial" pitchFamily="34" charset="0"/>
            </a:rPr>
            <a:t>↑ </a:t>
          </a:r>
          <a:r>
            <a:rPr lang="en-US" sz="1100" dirty="0" smtClean="0">
              <a:latin typeface="Arial" pitchFamily="34" charset="0"/>
              <a:cs typeface="Arial" pitchFamily="34" charset="0"/>
            </a:rPr>
            <a:t>knowledge of local and national resources, </a:t>
          </a:r>
          <a:r>
            <a:rPr lang="en-US" sz="1600" b="1" dirty="0" smtClean="0">
              <a:latin typeface="Arial" pitchFamily="34" charset="0"/>
              <a:cs typeface="Arial" pitchFamily="34" charset="0"/>
            </a:rPr>
            <a:t>↓</a:t>
          </a:r>
          <a:r>
            <a:rPr lang="en-US" sz="1100" dirty="0" smtClean="0">
              <a:latin typeface="Arial" pitchFamily="34" charset="0"/>
              <a:cs typeface="Arial" pitchFamily="34" charset="0"/>
            </a:rPr>
            <a:t>overall acceptance of violence in order to report, prevent and stop violence. </a:t>
          </a:r>
          <a:endParaRPr lang="en-US" sz="1100" dirty="0">
            <a:latin typeface="Arial" pitchFamily="34" charset="0"/>
            <a:cs typeface="Arial" pitchFamily="34" charset="0"/>
          </a:endParaRPr>
        </a:p>
      </dgm:t>
    </dgm:pt>
    <dgm:pt modelId="{75BE7C81-FF57-458C-957C-3B3EF3A88E8D}" type="parTrans" cxnId="{6D5BB3E3-5643-4328-AEDB-14046D32CDCA}">
      <dgm:prSet/>
      <dgm:spPr/>
      <dgm:t>
        <a:bodyPr/>
        <a:lstStyle/>
        <a:p>
          <a:endParaRPr lang="en-US"/>
        </a:p>
      </dgm:t>
    </dgm:pt>
    <dgm:pt modelId="{255F019F-3753-493E-857B-A42B3240D825}" type="sibTrans" cxnId="{6D5BB3E3-5643-4328-AEDB-14046D32CDCA}">
      <dgm:prSet/>
      <dgm:spPr/>
      <dgm:t>
        <a:bodyPr/>
        <a:lstStyle/>
        <a:p>
          <a:endParaRPr lang="en-US"/>
        </a:p>
      </dgm:t>
    </dgm:pt>
    <dgm:pt modelId="{B5D5461F-B147-4CD2-B586-D208E9A29A6D}">
      <dgm:prSet phldrT="[Text]"/>
      <dgm:spPr/>
      <dgm:t>
        <a:bodyPr/>
        <a:lstStyle/>
        <a:p>
          <a:r>
            <a:rPr lang="en-US" dirty="0" smtClean="0">
              <a:latin typeface="Arial" pitchFamily="34" charset="0"/>
              <a:cs typeface="Arial" pitchFamily="34" charset="0"/>
            </a:rPr>
            <a:t>Parents &amp; Teachers</a:t>
          </a:r>
          <a:endParaRPr lang="en-US" dirty="0">
            <a:latin typeface="Arial" pitchFamily="34" charset="0"/>
            <a:cs typeface="Arial" pitchFamily="34" charset="0"/>
          </a:endParaRPr>
        </a:p>
      </dgm:t>
    </dgm:pt>
    <dgm:pt modelId="{C45CC7FC-1C69-46A1-BC61-9CD9A00A94E5}" type="parTrans" cxnId="{7293B8F5-98B6-40CA-ADB3-0CACD18BC2D5}">
      <dgm:prSet/>
      <dgm:spPr/>
      <dgm:t>
        <a:bodyPr/>
        <a:lstStyle/>
        <a:p>
          <a:endParaRPr lang="en-US"/>
        </a:p>
      </dgm:t>
    </dgm:pt>
    <dgm:pt modelId="{BE268810-497E-4F41-B2F4-721A52CA1308}" type="sibTrans" cxnId="{7293B8F5-98B6-40CA-ADB3-0CACD18BC2D5}">
      <dgm:prSet/>
      <dgm:spPr/>
      <dgm:t>
        <a:bodyPr/>
        <a:lstStyle/>
        <a:p>
          <a:endParaRPr lang="en-US"/>
        </a:p>
      </dgm:t>
    </dgm:pt>
    <dgm:pt modelId="{5BEC6E9C-B1D0-45E3-A19F-430E4AE13C9E}">
      <dgm:prSet phldrT="[Text]" custT="1"/>
      <dgm:spPr/>
      <dgm:t>
        <a:bodyPr/>
        <a:lstStyle/>
        <a:p>
          <a:r>
            <a:rPr lang="en-US" sz="1600" b="0" dirty="0" smtClean="0">
              <a:latin typeface="Arial" pitchFamily="34" charset="0"/>
              <a:cs typeface="Arial" pitchFamily="34" charset="0"/>
            </a:rPr>
            <a:t>↑</a:t>
          </a:r>
          <a:r>
            <a:rPr lang="en-US" sz="1100" dirty="0" smtClean="0">
              <a:latin typeface="Arial" pitchFamily="34" charset="0"/>
              <a:cs typeface="Arial" pitchFamily="34" charset="0"/>
            </a:rPr>
            <a:t> student knowledge,</a:t>
          </a:r>
          <a:r>
            <a:rPr lang="en-US" sz="1600" dirty="0" smtClean="0">
              <a:latin typeface="Arial" pitchFamily="34" charset="0"/>
              <a:cs typeface="Arial" pitchFamily="34" charset="0"/>
            </a:rPr>
            <a:t> ↑ </a:t>
          </a:r>
          <a:r>
            <a:rPr lang="en-US" sz="1100" dirty="0" smtClean="0">
              <a:latin typeface="Arial" pitchFamily="34" charset="0"/>
              <a:cs typeface="Arial" pitchFamily="34" charset="0"/>
            </a:rPr>
            <a:t>bystander responsibility, train student allies, develop peer-to-peer support, encourage student reporting of interpersonal violence</a:t>
          </a:r>
          <a:endParaRPr lang="en-US" sz="1100" dirty="0">
            <a:latin typeface="Arial" pitchFamily="34" charset="0"/>
            <a:cs typeface="Arial" pitchFamily="34" charset="0"/>
          </a:endParaRPr>
        </a:p>
      </dgm:t>
    </dgm:pt>
    <dgm:pt modelId="{73B59FEA-7DD4-4D3A-BFC2-959C358B29F1}" type="parTrans" cxnId="{950D122D-A98E-4553-8CEC-16557048B6A8}">
      <dgm:prSet/>
      <dgm:spPr/>
      <dgm:t>
        <a:bodyPr/>
        <a:lstStyle/>
        <a:p>
          <a:endParaRPr lang="en-US"/>
        </a:p>
      </dgm:t>
    </dgm:pt>
    <dgm:pt modelId="{AF8422CB-614C-477C-9EAA-8A280C138CA9}" type="sibTrans" cxnId="{950D122D-A98E-4553-8CEC-16557048B6A8}">
      <dgm:prSet/>
      <dgm:spPr/>
      <dgm:t>
        <a:bodyPr/>
        <a:lstStyle/>
        <a:p>
          <a:endParaRPr lang="en-US"/>
        </a:p>
      </dgm:t>
    </dgm:pt>
    <dgm:pt modelId="{C1F0793E-5C9F-4F8E-915D-DF38126ABFAE}">
      <dgm:prSet phldrT="[Text]"/>
      <dgm:spPr/>
      <dgm:t>
        <a:bodyPr/>
        <a:lstStyle/>
        <a:p>
          <a:r>
            <a:rPr lang="en-US" dirty="0" smtClean="0">
              <a:latin typeface="Arial" pitchFamily="34" charset="0"/>
              <a:cs typeface="Arial" pitchFamily="34" charset="0"/>
            </a:rPr>
            <a:t>Students</a:t>
          </a:r>
          <a:endParaRPr lang="en-US" dirty="0">
            <a:latin typeface="Arial" pitchFamily="34" charset="0"/>
            <a:cs typeface="Arial" pitchFamily="34" charset="0"/>
          </a:endParaRPr>
        </a:p>
      </dgm:t>
    </dgm:pt>
    <dgm:pt modelId="{A9107E85-BF42-499D-8250-3CE221C51B70}" type="parTrans" cxnId="{3D11BE45-2D41-4C88-8BB4-B169E157CE66}">
      <dgm:prSet/>
      <dgm:spPr/>
      <dgm:t>
        <a:bodyPr/>
        <a:lstStyle/>
        <a:p>
          <a:endParaRPr lang="en-US"/>
        </a:p>
      </dgm:t>
    </dgm:pt>
    <dgm:pt modelId="{2C1750C2-1A92-4BDB-B134-74BFA366FA14}" type="sibTrans" cxnId="{3D11BE45-2D41-4C88-8BB4-B169E157CE66}">
      <dgm:prSet/>
      <dgm:spPr/>
      <dgm:t>
        <a:bodyPr/>
        <a:lstStyle/>
        <a:p>
          <a:endParaRPr lang="en-US"/>
        </a:p>
      </dgm:t>
    </dgm:pt>
    <dgm:pt modelId="{A190CE5B-8C65-4FB0-833C-81C25C4CD521}">
      <dgm:prSet phldrT="[Text]" custT="1"/>
      <dgm:spPr/>
      <dgm:t>
        <a:bodyPr/>
        <a:lstStyle/>
        <a:p>
          <a:r>
            <a:rPr lang="en-US" sz="1600" dirty="0" smtClean="0">
              <a:latin typeface="Arial" pitchFamily="34" charset="0"/>
              <a:cs typeface="Arial" pitchFamily="34" charset="0"/>
            </a:rPr>
            <a:t>↑ </a:t>
          </a:r>
          <a:r>
            <a:rPr lang="en-US" sz="1100" dirty="0" smtClean="0">
              <a:latin typeface="Arial" pitchFamily="34" charset="0"/>
              <a:cs typeface="Arial" pitchFamily="34" charset="0"/>
            </a:rPr>
            <a:t>knowledge, engage, articulate expectations of healthy relationships, respond effectively to incidents, implement prevention activities in classroom, enhance curriculum and referrals to support. </a:t>
          </a:r>
          <a:endParaRPr lang="en-US" sz="1100" dirty="0">
            <a:latin typeface="Arial" pitchFamily="34" charset="0"/>
            <a:cs typeface="Arial" pitchFamily="34" charset="0"/>
          </a:endParaRPr>
        </a:p>
      </dgm:t>
    </dgm:pt>
    <dgm:pt modelId="{26D6EB41-A067-41A6-90A7-EC5B985B057F}" type="parTrans" cxnId="{E854BEF2-239C-4572-B215-146207E59EBB}">
      <dgm:prSet/>
      <dgm:spPr/>
      <dgm:t>
        <a:bodyPr/>
        <a:lstStyle/>
        <a:p>
          <a:endParaRPr lang="en-US"/>
        </a:p>
      </dgm:t>
    </dgm:pt>
    <dgm:pt modelId="{B7AF0B8D-00AA-4B82-A5C5-16CA326435B5}" type="sibTrans" cxnId="{E854BEF2-239C-4572-B215-146207E59EBB}">
      <dgm:prSet/>
      <dgm:spPr/>
      <dgm:t>
        <a:bodyPr/>
        <a:lstStyle/>
        <a:p>
          <a:endParaRPr lang="en-US"/>
        </a:p>
      </dgm:t>
    </dgm:pt>
    <dgm:pt modelId="{DC2EE98B-420E-4302-8449-209365D450BF}" type="pres">
      <dgm:prSet presAssocID="{1CEBFDBA-6191-4F56-A336-E88A359FD7B6}" presName="Name0" presStyleCnt="0">
        <dgm:presLayoutVars>
          <dgm:chMax val="7"/>
          <dgm:dir/>
          <dgm:animLvl val="lvl"/>
          <dgm:resizeHandles val="exact"/>
        </dgm:presLayoutVars>
      </dgm:prSet>
      <dgm:spPr/>
      <dgm:t>
        <a:bodyPr/>
        <a:lstStyle/>
        <a:p>
          <a:endParaRPr lang="en-US"/>
        </a:p>
      </dgm:t>
    </dgm:pt>
    <dgm:pt modelId="{BE74C1DF-28C6-4C0C-9B25-3B500D483787}" type="pres">
      <dgm:prSet presAssocID="{640C561C-BAB7-4674-81B7-F11A13F902C7}" presName="circle1" presStyleLbl="node1" presStyleIdx="0" presStyleCnt="3"/>
      <dgm:spPr/>
    </dgm:pt>
    <dgm:pt modelId="{66A18C9B-6077-4F81-BF96-B5E2AB2B5B60}" type="pres">
      <dgm:prSet presAssocID="{640C561C-BAB7-4674-81B7-F11A13F902C7}" presName="space" presStyleCnt="0"/>
      <dgm:spPr/>
    </dgm:pt>
    <dgm:pt modelId="{C0F06782-D145-47A9-97FE-37D41B052943}" type="pres">
      <dgm:prSet presAssocID="{640C561C-BAB7-4674-81B7-F11A13F902C7}" presName="rect1" presStyleLbl="alignAcc1" presStyleIdx="0" presStyleCnt="3"/>
      <dgm:spPr/>
      <dgm:t>
        <a:bodyPr/>
        <a:lstStyle/>
        <a:p>
          <a:endParaRPr lang="en-US"/>
        </a:p>
      </dgm:t>
    </dgm:pt>
    <dgm:pt modelId="{D1C98F20-E6AE-4949-8651-C829F85511F1}" type="pres">
      <dgm:prSet presAssocID="{B5D5461F-B147-4CD2-B586-D208E9A29A6D}" presName="vertSpace2" presStyleLbl="node1" presStyleIdx="0" presStyleCnt="3"/>
      <dgm:spPr/>
    </dgm:pt>
    <dgm:pt modelId="{59826474-E7EE-4B1C-941B-9BF1DAD77F3A}" type="pres">
      <dgm:prSet presAssocID="{B5D5461F-B147-4CD2-B586-D208E9A29A6D}" presName="circle2" presStyleLbl="node1" presStyleIdx="1" presStyleCnt="3"/>
      <dgm:spPr/>
    </dgm:pt>
    <dgm:pt modelId="{0A1B4615-CBEC-4939-A4DA-B43B22654A7D}" type="pres">
      <dgm:prSet presAssocID="{B5D5461F-B147-4CD2-B586-D208E9A29A6D}" presName="rect2" presStyleLbl="alignAcc1" presStyleIdx="1" presStyleCnt="3"/>
      <dgm:spPr/>
      <dgm:t>
        <a:bodyPr/>
        <a:lstStyle/>
        <a:p>
          <a:endParaRPr lang="en-US"/>
        </a:p>
      </dgm:t>
    </dgm:pt>
    <dgm:pt modelId="{BB79788A-8912-4F32-A4F6-A8A069DBF69A}" type="pres">
      <dgm:prSet presAssocID="{C1F0793E-5C9F-4F8E-915D-DF38126ABFAE}" presName="vertSpace3" presStyleLbl="node1" presStyleIdx="1" presStyleCnt="3"/>
      <dgm:spPr/>
    </dgm:pt>
    <dgm:pt modelId="{3A20E40C-7088-40FE-B301-F9C6EEA5E9B1}" type="pres">
      <dgm:prSet presAssocID="{C1F0793E-5C9F-4F8E-915D-DF38126ABFAE}" presName="circle3" presStyleLbl="node1" presStyleIdx="2" presStyleCnt="3"/>
      <dgm:spPr/>
    </dgm:pt>
    <dgm:pt modelId="{43FAF1DF-BC35-4666-99CA-1AF8D9F32E07}" type="pres">
      <dgm:prSet presAssocID="{C1F0793E-5C9F-4F8E-915D-DF38126ABFAE}" presName="rect3" presStyleLbl="alignAcc1" presStyleIdx="2" presStyleCnt="3"/>
      <dgm:spPr/>
      <dgm:t>
        <a:bodyPr/>
        <a:lstStyle/>
        <a:p>
          <a:endParaRPr lang="en-US"/>
        </a:p>
      </dgm:t>
    </dgm:pt>
    <dgm:pt modelId="{F879D399-1C75-4C35-9AB3-48CA875F888E}" type="pres">
      <dgm:prSet presAssocID="{640C561C-BAB7-4674-81B7-F11A13F902C7}" presName="rect1ParTx" presStyleLbl="alignAcc1" presStyleIdx="2" presStyleCnt="3">
        <dgm:presLayoutVars>
          <dgm:chMax val="1"/>
          <dgm:bulletEnabled val="1"/>
        </dgm:presLayoutVars>
      </dgm:prSet>
      <dgm:spPr/>
      <dgm:t>
        <a:bodyPr/>
        <a:lstStyle/>
        <a:p>
          <a:endParaRPr lang="en-US"/>
        </a:p>
      </dgm:t>
    </dgm:pt>
    <dgm:pt modelId="{5B3483BD-A975-401C-8456-9BED705DB14B}" type="pres">
      <dgm:prSet presAssocID="{640C561C-BAB7-4674-81B7-F11A13F902C7}" presName="rect1ChTx" presStyleLbl="alignAcc1" presStyleIdx="2" presStyleCnt="3" custScaleX="126562" custLinFactNeighborX="-4919">
        <dgm:presLayoutVars>
          <dgm:bulletEnabled val="1"/>
        </dgm:presLayoutVars>
      </dgm:prSet>
      <dgm:spPr/>
      <dgm:t>
        <a:bodyPr/>
        <a:lstStyle/>
        <a:p>
          <a:endParaRPr lang="en-US"/>
        </a:p>
      </dgm:t>
    </dgm:pt>
    <dgm:pt modelId="{E86AE7F6-80D6-47CC-8752-2C27583C6FF0}" type="pres">
      <dgm:prSet presAssocID="{B5D5461F-B147-4CD2-B586-D208E9A29A6D}" presName="rect2ParTx" presStyleLbl="alignAcc1" presStyleIdx="2" presStyleCnt="3">
        <dgm:presLayoutVars>
          <dgm:chMax val="1"/>
          <dgm:bulletEnabled val="1"/>
        </dgm:presLayoutVars>
      </dgm:prSet>
      <dgm:spPr/>
      <dgm:t>
        <a:bodyPr/>
        <a:lstStyle/>
        <a:p>
          <a:endParaRPr lang="en-US"/>
        </a:p>
      </dgm:t>
    </dgm:pt>
    <dgm:pt modelId="{F0E4C488-B2A3-44C4-8D37-4C165CA7F3F2}" type="pres">
      <dgm:prSet presAssocID="{B5D5461F-B147-4CD2-B586-D208E9A29A6D}" presName="rect2ChTx" presStyleLbl="alignAcc1" presStyleIdx="2" presStyleCnt="3" custScaleX="122529" custLinFactNeighborX="-6936" custLinFactNeighborY="98670">
        <dgm:presLayoutVars>
          <dgm:bulletEnabled val="1"/>
        </dgm:presLayoutVars>
      </dgm:prSet>
      <dgm:spPr/>
      <dgm:t>
        <a:bodyPr/>
        <a:lstStyle/>
        <a:p>
          <a:endParaRPr lang="en-US"/>
        </a:p>
      </dgm:t>
    </dgm:pt>
    <dgm:pt modelId="{935D3187-6988-4A7B-929B-7B842A1ADE45}" type="pres">
      <dgm:prSet presAssocID="{C1F0793E-5C9F-4F8E-915D-DF38126ABFAE}" presName="rect3ParTx" presStyleLbl="alignAcc1" presStyleIdx="2" presStyleCnt="3">
        <dgm:presLayoutVars>
          <dgm:chMax val="1"/>
          <dgm:bulletEnabled val="1"/>
        </dgm:presLayoutVars>
      </dgm:prSet>
      <dgm:spPr/>
      <dgm:t>
        <a:bodyPr/>
        <a:lstStyle/>
        <a:p>
          <a:endParaRPr lang="en-US"/>
        </a:p>
      </dgm:t>
    </dgm:pt>
    <dgm:pt modelId="{D6EE096B-5D6C-4749-9178-E6C3ADB02ABB}" type="pres">
      <dgm:prSet presAssocID="{C1F0793E-5C9F-4F8E-915D-DF38126ABFAE}" presName="rect3ChTx" presStyleLbl="alignAcc1" presStyleIdx="2" presStyleCnt="3" custScaleX="124840" custScaleY="116852" custLinFactNeighborX="-8092" custLinFactNeighborY="-99335">
        <dgm:presLayoutVars>
          <dgm:bulletEnabled val="1"/>
        </dgm:presLayoutVars>
      </dgm:prSet>
      <dgm:spPr/>
      <dgm:t>
        <a:bodyPr/>
        <a:lstStyle/>
        <a:p>
          <a:endParaRPr lang="en-US"/>
        </a:p>
      </dgm:t>
    </dgm:pt>
  </dgm:ptLst>
  <dgm:cxnLst>
    <dgm:cxn modelId="{7293B8F5-98B6-40CA-ADB3-0CACD18BC2D5}" srcId="{1CEBFDBA-6191-4F56-A336-E88A359FD7B6}" destId="{B5D5461F-B147-4CD2-B586-D208E9A29A6D}" srcOrd="1" destOrd="0" parTransId="{C45CC7FC-1C69-46A1-BC61-9CD9A00A94E5}" sibTransId="{BE268810-497E-4F41-B2F4-721A52CA1308}"/>
    <dgm:cxn modelId="{950D122D-A98E-4553-8CEC-16557048B6A8}" srcId="{B5D5461F-B147-4CD2-B586-D208E9A29A6D}" destId="{5BEC6E9C-B1D0-45E3-A19F-430E4AE13C9E}" srcOrd="0" destOrd="0" parTransId="{73B59FEA-7DD4-4D3A-BFC2-959C358B29F1}" sibTransId="{AF8422CB-614C-477C-9EAA-8A280C138CA9}"/>
    <dgm:cxn modelId="{67FFDC8E-A4A8-4593-8B51-25847B47C16E}" type="presOf" srcId="{C1F0793E-5C9F-4F8E-915D-DF38126ABFAE}" destId="{935D3187-6988-4A7B-929B-7B842A1ADE45}" srcOrd="1" destOrd="0" presId="urn:microsoft.com/office/officeart/2005/8/layout/target3"/>
    <dgm:cxn modelId="{F38D0B3A-DDA4-4843-8756-0F4F376B305A}" type="presOf" srcId="{5BEC6E9C-B1D0-45E3-A19F-430E4AE13C9E}" destId="{F0E4C488-B2A3-44C4-8D37-4C165CA7F3F2}" srcOrd="0" destOrd="0" presId="urn:microsoft.com/office/officeart/2005/8/layout/target3"/>
    <dgm:cxn modelId="{61515DBE-0F8C-4A2A-9943-49ABA80A5445}" srcId="{1CEBFDBA-6191-4F56-A336-E88A359FD7B6}" destId="{640C561C-BAB7-4674-81B7-F11A13F902C7}" srcOrd="0" destOrd="0" parTransId="{ED0A3040-B6D0-403E-8E40-CA6FD26A75EB}" sibTransId="{20548CED-8691-44D6-96C8-6373F2BD8A02}"/>
    <dgm:cxn modelId="{B7795072-D283-4C1F-BC5F-C4877D5A59F0}" type="presOf" srcId="{5A00A9B1-A042-4934-9E6C-247F3BD29F2E}" destId="{5B3483BD-A975-401C-8456-9BED705DB14B}" srcOrd="0" destOrd="0" presId="urn:microsoft.com/office/officeart/2005/8/layout/target3"/>
    <dgm:cxn modelId="{DDAA0DF3-7EEE-4068-8FAB-BBE83CFD7906}" type="presOf" srcId="{640C561C-BAB7-4674-81B7-F11A13F902C7}" destId="{F879D399-1C75-4C35-9AB3-48CA875F888E}" srcOrd="1" destOrd="0" presId="urn:microsoft.com/office/officeart/2005/8/layout/target3"/>
    <dgm:cxn modelId="{72952610-CAD3-44B5-9FDE-300B43DC2530}" type="presOf" srcId="{B5D5461F-B147-4CD2-B586-D208E9A29A6D}" destId="{E86AE7F6-80D6-47CC-8752-2C27583C6FF0}" srcOrd="1" destOrd="0" presId="urn:microsoft.com/office/officeart/2005/8/layout/target3"/>
    <dgm:cxn modelId="{E854BEF2-239C-4572-B215-146207E59EBB}" srcId="{C1F0793E-5C9F-4F8E-915D-DF38126ABFAE}" destId="{A190CE5B-8C65-4FB0-833C-81C25C4CD521}" srcOrd="0" destOrd="0" parTransId="{26D6EB41-A067-41A6-90A7-EC5B985B057F}" sibTransId="{B7AF0B8D-00AA-4B82-A5C5-16CA326435B5}"/>
    <dgm:cxn modelId="{485194B1-AD57-4D57-A6D7-32A19FFF80CB}" type="presOf" srcId="{1CEBFDBA-6191-4F56-A336-E88A359FD7B6}" destId="{DC2EE98B-420E-4302-8449-209365D450BF}" srcOrd="0" destOrd="0" presId="urn:microsoft.com/office/officeart/2005/8/layout/target3"/>
    <dgm:cxn modelId="{6D5BB3E3-5643-4328-AEDB-14046D32CDCA}" srcId="{640C561C-BAB7-4674-81B7-F11A13F902C7}" destId="{5A00A9B1-A042-4934-9E6C-247F3BD29F2E}" srcOrd="0" destOrd="0" parTransId="{75BE7C81-FF57-458C-957C-3B3EF3A88E8D}" sibTransId="{255F019F-3753-493E-857B-A42B3240D825}"/>
    <dgm:cxn modelId="{D24F78CC-3512-48C1-B1B3-AD72C3C328B0}" type="presOf" srcId="{C1F0793E-5C9F-4F8E-915D-DF38126ABFAE}" destId="{43FAF1DF-BC35-4666-99CA-1AF8D9F32E07}" srcOrd="0" destOrd="0" presId="urn:microsoft.com/office/officeart/2005/8/layout/target3"/>
    <dgm:cxn modelId="{994D7C24-2372-4ACA-AE85-D036E0F2D46C}" type="presOf" srcId="{A190CE5B-8C65-4FB0-833C-81C25C4CD521}" destId="{D6EE096B-5D6C-4749-9178-E6C3ADB02ABB}" srcOrd="0" destOrd="0" presId="urn:microsoft.com/office/officeart/2005/8/layout/target3"/>
    <dgm:cxn modelId="{A0B001FE-621D-49DD-A927-483644F5BAFA}" type="presOf" srcId="{B5D5461F-B147-4CD2-B586-D208E9A29A6D}" destId="{0A1B4615-CBEC-4939-A4DA-B43B22654A7D}" srcOrd="0" destOrd="0" presId="urn:microsoft.com/office/officeart/2005/8/layout/target3"/>
    <dgm:cxn modelId="{666F8DAA-14F8-4D96-BC06-D8023C7EBCBE}" type="presOf" srcId="{640C561C-BAB7-4674-81B7-F11A13F902C7}" destId="{C0F06782-D145-47A9-97FE-37D41B052943}" srcOrd="0" destOrd="0" presId="urn:microsoft.com/office/officeart/2005/8/layout/target3"/>
    <dgm:cxn modelId="{3D11BE45-2D41-4C88-8BB4-B169E157CE66}" srcId="{1CEBFDBA-6191-4F56-A336-E88A359FD7B6}" destId="{C1F0793E-5C9F-4F8E-915D-DF38126ABFAE}" srcOrd="2" destOrd="0" parTransId="{A9107E85-BF42-499D-8250-3CE221C51B70}" sibTransId="{2C1750C2-1A92-4BDB-B134-74BFA366FA14}"/>
    <dgm:cxn modelId="{4E39B9B2-C00E-4548-B552-E616DFB9FA90}" type="presParOf" srcId="{DC2EE98B-420E-4302-8449-209365D450BF}" destId="{BE74C1DF-28C6-4C0C-9B25-3B500D483787}" srcOrd="0" destOrd="0" presId="urn:microsoft.com/office/officeart/2005/8/layout/target3"/>
    <dgm:cxn modelId="{59EE80C0-2002-4C2A-9B3A-3AC720C049F4}" type="presParOf" srcId="{DC2EE98B-420E-4302-8449-209365D450BF}" destId="{66A18C9B-6077-4F81-BF96-B5E2AB2B5B60}" srcOrd="1" destOrd="0" presId="urn:microsoft.com/office/officeart/2005/8/layout/target3"/>
    <dgm:cxn modelId="{BD311D38-232C-4820-B5CD-01E02BDC7D8D}" type="presParOf" srcId="{DC2EE98B-420E-4302-8449-209365D450BF}" destId="{C0F06782-D145-47A9-97FE-37D41B052943}" srcOrd="2" destOrd="0" presId="urn:microsoft.com/office/officeart/2005/8/layout/target3"/>
    <dgm:cxn modelId="{23578F2F-EAF2-414B-9E2B-3580EBDB7415}" type="presParOf" srcId="{DC2EE98B-420E-4302-8449-209365D450BF}" destId="{D1C98F20-E6AE-4949-8651-C829F85511F1}" srcOrd="3" destOrd="0" presId="urn:microsoft.com/office/officeart/2005/8/layout/target3"/>
    <dgm:cxn modelId="{28C1F1F4-7619-42B6-A824-6475EA0713D2}" type="presParOf" srcId="{DC2EE98B-420E-4302-8449-209365D450BF}" destId="{59826474-E7EE-4B1C-941B-9BF1DAD77F3A}" srcOrd="4" destOrd="0" presId="urn:microsoft.com/office/officeart/2005/8/layout/target3"/>
    <dgm:cxn modelId="{2A70C144-2EBD-4B7B-A171-0E948A5FF0F5}" type="presParOf" srcId="{DC2EE98B-420E-4302-8449-209365D450BF}" destId="{0A1B4615-CBEC-4939-A4DA-B43B22654A7D}" srcOrd="5" destOrd="0" presId="urn:microsoft.com/office/officeart/2005/8/layout/target3"/>
    <dgm:cxn modelId="{8A883E47-4180-4E02-BA81-E020C4FB589C}" type="presParOf" srcId="{DC2EE98B-420E-4302-8449-209365D450BF}" destId="{BB79788A-8912-4F32-A4F6-A8A069DBF69A}" srcOrd="6" destOrd="0" presId="urn:microsoft.com/office/officeart/2005/8/layout/target3"/>
    <dgm:cxn modelId="{0EDB548C-5783-429F-A397-80CC66AADBF1}" type="presParOf" srcId="{DC2EE98B-420E-4302-8449-209365D450BF}" destId="{3A20E40C-7088-40FE-B301-F9C6EEA5E9B1}" srcOrd="7" destOrd="0" presId="urn:microsoft.com/office/officeart/2005/8/layout/target3"/>
    <dgm:cxn modelId="{5966B60C-01E1-4819-89D4-03F63098B8F5}" type="presParOf" srcId="{DC2EE98B-420E-4302-8449-209365D450BF}" destId="{43FAF1DF-BC35-4666-99CA-1AF8D9F32E07}" srcOrd="8" destOrd="0" presId="urn:microsoft.com/office/officeart/2005/8/layout/target3"/>
    <dgm:cxn modelId="{4E22552B-2BF3-41C8-A402-DABCA20EFC4B}" type="presParOf" srcId="{DC2EE98B-420E-4302-8449-209365D450BF}" destId="{F879D399-1C75-4C35-9AB3-48CA875F888E}" srcOrd="9" destOrd="0" presId="urn:microsoft.com/office/officeart/2005/8/layout/target3"/>
    <dgm:cxn modelId="{90025383-A3AE-4796-BBA3-AC6E3E61545B}" type="presParOf" srcId="{DC2EE98B-420E-4302-8449-209365D450BF}" destId="{5B3483BD-A975-401C-8456-9BED705DB14B}" srcOrd="10" destOrd="0" presId="urn:microsoft.com/office/officeart/2005/8/layout/target3"/>
    <dgm:cxn modelId="{C1469202-B793-4B32-9DC5-E8653618D82E}" type="presParOf" srcId="{DC2EE98B-420E-4302-8449-209365D450BF}" destId="{E86AE7F6-80D6-47CC-8752-2C27583C6FF0}" srcOrd="11" destOrd="0" presId="urn:microsoft.com/office/officeart/2005/8/layout/target3"/>
    <dgm:cxn modelId="{6404B203-F027-41F1-BE5E-8530C28BA477}" type="presParOf" srcId="{DC2EE98B-420E-4302-8449-209365D450BF}" destId="{F0E4C488-B2A3-44C4-8D37-4C165CA7F3F2}" srcOrd="12" destOrd="0" presId="urn:microsoft.com/office/officeart/2005/8/layout/target3"/>
    <dgm:cxn modelId="{2CB9C520-E7AC-4D32-B382-79B6369111A6}" type="presParOf" srcId="{DC2EE98B-420E-4302-8449-209365D450BF}" destId="{935D3187-6988-4A7B-929B-7B842A1ADE45}" srcOrd="13" destOrd="0" presId="urn:microsoft.com/office/officeart/2005/8/layout/target3"/>
    <dgm:cxn modelId="{00B672C3-F99C-4F8E-9523-90F16EB5B23D}" type="presParOf" srcId="{DC2EE98B-420E-4302-8449-209365D450BF}" destId="{D6EE096B-5D6C-4749-9178-E6C3ADB02ABB}" srcOrd="14"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9511CF-72ED-4E9B-86BB-B75DBF292C8E}">
      <dsp:nvSpPr>
        <dsp:cNvPr id="0" name=""/>
        <dsp:cNvSpPr/>
      </dsp:nvSpPr>
      <dsp:spPr>
        <a:xfrm>
          <a:off x="177835" y="0"/>
          <a:ext cx="2480362" cy="1860271"/>
        </a:xfrm>
        <a:prstGeom prst="upArrow">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4E911262-CD6F-4ED9-B299-C21F6D70E5DC}">
      <dsp:nvSpPr>
        <dsp:cNvPr id="0" name=""/>
        <dsp:cNvSpPr/>
      </dsp:nvSpPr>
      <dsp:spPr>
        <a:xfrm>
          <a:off x="2732608" y="0"/>
          <a:ext cx="4651248" cy="18602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0" rIns="199136" bIns="199136" numCol="1" spcCol="1270" anchor="ctr" anchorCtr="0">
          <a:noAutofit/>
        </a:bodyPr>
        <a:lstStyle/>
        <a:p>
          <a:pPr lvl="0" algn="l" defTabSz="1244600">
            <a:lnSpc>
              <a:spcPct val="90000"/>
            </a:lnSpc>
            <a:spcBef>
              <a:spcPct val="0"/>
            </a:spcBef>
            <a:spcAft>
              <a:spcPct val="35000"/>
            </a:spcAft>
          </a:pPr>
          <a:r>
            <a:rPr lang="en-US" sz="2800" kern="1200" dirty="0" smtClean="0"/>
            <a:t>Top Influencers</a:t>
          </a:r>
        </a:p>
        <a:p>
          <a:pPr lvl="0" algn="l" defTabSz="1244600">
            <a:lnSpc>
              <a:spcPct val="90000"/>
            </a:lnSpc>
            <a:spcBef>
              <a:spcPct val="0"/>
            </a:spcBef>
            <a:spcAft>
              <a:spcPct val="35000"/>
            </a:spcAft>
          </a:pPr>
          <a:r>
            <a:rPr lang="en-US" sz="2000" kern="1200" dirty="0" smtClean="0"/>
            <a:t>Students say Media, Parents &amp; Peers</a:t>
          </a:r>
        </a:p>
        <a:p>
          <a:pPr lvl="0" algn="l" defTabSz="1244600">
            <a:lnSpc>
              <a:spcPct val="90000"/>
            </a:lnSpc>
            <a:spcBef>
              <a:spcPct val="0"/>
            </a:spcBef>
            <a:spcAft>
              <a:spcPct val="35000"/>
            </a:spcAft>
          </a:pPr>
          <a:r>
            <a:rPr lang="en-US" sz="2000" kern="1200" dirty="0" smtClean="0"/>
            <a:t>Parents say Media, Parents &amp; Peers</a:t>
          </a:r>
        </a:p>
        <a:p>
          <a:pPr lvl="0" algn="l" defTabSz="1244600">
            <a:lnSpc>
              <a:spcPct val="90000"/>
            </a:lnSpc>
            <a:spcBef>
              <a:spcPct val="0"/>
            </a:spcBef>
            <a:spcAft>
              <a:spcPct val="35000"/>
            </a:spcAft>
          </a:pPr>
          <a:r>
            <a:rPr lang="en-US" sz="2000" kern="1200" dirty="0" smtClean="0"/>
            <a:t>Staff say Media &amp; Peers</a:t>
          </a:r>
          <a:endParaRPr lang="en-US" sz="2000" kern="1200" dirty="0"/>
        </a:p>
      </dsp:txBody>
      <dsp:txXfrm>
        <a:off x="2732608" y="0"/>
        <a:ext cx="4651248" cy="1860271"/>
      </dsp:txXfrm>
    </dsp:sp>
    <dsp:sp modelId="{225ADDE5-5C07-4E60-9566-EC4E32F0A86D}">
      <dsp:nvSpPr>
        <dsp:cNvPr id="0" name=""/>
        <dsp:cNvSpPr/>
      </dsp:nvSpPr>
      <dsp:spPr>
        <a:xfrm>
          <a:off x="1019124" y="2015294"/>
          <a:ext cx="2480362" cy="1860271"/>
        </a:xfrm>
        <a:prstGeom prst="downArrow">
          <a:avLst/>
        </a:prstGeom>
        <a:solidFill>
          <a:schemeClr val="accent2">
            <a:hueOff val="7729367"/>
            <a:satOff val="-82653"/>
            <a:lumOff val="21569"/>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836630CF-392A-4392-AE84-AA3FC1A7E458}">
      <dsp:nvSpPr>
        <dsp:cNvPr id="0" name=""/>
        <dsp:cNvSpPr/>
      </dsp:nvSpPr>
      <dsp:spPr>
        <a:xfrm>
          <a:off x="3476716" y="2015294"/>
          <a:ext cx="4651248" cy="18602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0" rIns="142240" bIns="142240" numCol="1" spcCol="1270" anchor="ctr" anchorCtr="0">
          <a:noAutofit/>
        </a:bodyPr>
        <a:lstStyle/>
        <a:p>
          <a:pPr lvl="0" algn="l" defTabSz="889000">
            <a:lnSpc>
              <a:spcPct val="90000"/>
            </a:lnSpc>
            <a:spcBef>
              <a:spcPct val="0"/>
            </a:spcBef>
            <a:spcAft>
              <a:spcPct val="35000"/>
            </a:spcAft>
          </a:pPr>
          <a:r>
            <a:rPr lang="en-US" sz="2000" kern="1200" dirty="0" smtClean="0"/>
            <a:t>Students say Cultural Identity &amp; School</a:t>
          </a:r>
        </a:p>
        <a:p>
          <a:pPr lvl="0" algn="l" defTabSz="889000">
            <a:lnSpc>
              <a:spcPct val="90000"/>
            </a:lnSpc>
            <a:spcBef>
              <a:spcPct val="0"/>
            </a:spcBef>
            <a:spcAft>
              <a:spcPct val="35000"/>
            </a:spcAft>
          </a:pPr>
          <a:r>
            <a:rPr lang="en-US" sz="2000" kern="1200" dirty="0" smtClean="0"/>
            <a:t>Parents say Cultural Identity &amp; School</a:t>
          </a:r>
        </a:p>
        <a:p>
          <a:pPr lvl="0" algn="l" defTabSz="889000">
            <a:lnSpc>
              <a:spcPct val="90000"/>
            </a:lnSpc>
            <a:spcBef>
              <a:spcPct val="0"/>
            </a:spcBef>
            <a:spcAft>
              <a:spcPct val="35000"/>
            </a:spcAft>
          </a:pPr>
          <a:r>
            <a:rPr lang="en-US" sz="2000" kern="1200" dirty="0" smtClean="0"/>
            <a:t>Staff say Cultural Identity &amp; Parents</a:t>
          </a:r>
        </a:p>
        <a:p>
          <a:pPr lvl="0" algn="l" defTabSz="889000">
            <a:lnSpc>
              <a:spcPct val="90000"/>
            </a:lnSpc>
            <a:spcBef>
              <a:spcPct val="0"/>
            </a:spcBef>
            <a:spcAft>
              <a:spcPct val="35000"/>
            </a:spcAft>
          </a:pPr>
          <a:r>
            <a:rPr lang="en-US" sz="2800" kern="1200" dirty="0" smtClean="0"/>
            <a:t>Bottom Influencers</a:t>
          </a:r>
        </a:p>
      </dsp:txBody>
      <dsp:txXfrm>
        <a:off x="3476716" y="2015294"/>
        <a:ext cx="4651248" cy="18602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74C1DF-28C6-4C0C-9B25-3B500D483787}">
      <dsp:nvSpPr>
        <dsp:cNvPr id="0" name=""/>
        <dsp:cNvSpPr/>
      </dsp:nvSpPr>
      <dsp:spPr>
        <a:xfrm>
          <a:off x="-218873" y="0"/>
          <a:ext cx="3579812" cy="3579812"/>
        </a:xfrm>
        <a:prstGeom prst="pie">
          <a:avLst>
            <a:gd name="adj1" fmla="val 5400000"/>
            <a:gd name="adj2" fmla="val 16200000"/>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C0F06782-D145-47A9-97FE-37D41B052943}">
      <dsp:nvSpPr>
        <dsp:cNvPr id="0" name=""/>
        <dsp:cNvSpPr/>
      </dsp:nvSpPr>
      <dsp:spPr>
        <a:xfrm>
          <a:off x="1571032" y="0"/>
          <a:ext cx="6592093" cy="3579812"/>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latin typeface="Arial" pitchFamily="34" charset="0"/>
              <a:cs typeface="Arial" pitchFamily="34" charset="0"/>
            </a:rPr>
            <a:t>NAYA &amp; Staff</a:t>
          </a:r>
          <a:endParaRPr lang="en-US" sz="3100" kern="1200" dirty="0">
            <a:latin typeface="Arial" pitchFamily="34" charset="0"/>
            <a:cs typeface="Arial" pitchFamily="34" charset="0"/>
          </a:endParaRPr>
        </a:p>
      </dsp:txBody>
      <dsp:txXfrm>
        <a:off x="1571032" y="0"/>
        <a:ext cx="3296046" cy="1073945"/>
      </dsp:txXfrm>
    </dsp:sp>
    <dsp:sp modelId="{59826474-E7EE-4B1C-941B-9BF1DAD77F3A}">
      <dsp:nvSpPr>
        <dsp:cNvPr id="0" name=""/>
        <dsp:cNvSpPr/>
      </dsp:nvSpPr>
      <dsp:spPr>
        <a:xfrm>
          <a:off x="407594" y="1073945"/>
          <a:ext cx="2326875" cy="2326875"/>
        </a:xfrm>
        <a:prstGeom prst="pie">
          <a:avLst>
            <a:gd name="adj1" fmla="val 5400000"/>
            <a:gd name="adj2" fmla="val 1620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0A1B4615-CBEC-4939-A4DA-B43B22654A7D}">
      <dsp:nvSpPr>
        <dsp:cNvPr id="0" name=""/>
        <dsp:cNvSpPr/>
      </dsp:nvSpPr>
      <dsp:spPr>
        <a:xfrm>
          <a:off x="1571032" y="1073945"/>
          <a:ext cx="6592093" cy="2326875"/>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latin typeface="Arial" pitchFamily="34" charset="0"/>
              <a:cs typeface="Arial" pitchFamily="34" charset="0"/>
            </a:rPr>
            <a:t>Parents &amp; Teachers</a:t>
          </a:r>
          <a:endParaRPr lang="en-US" sz="3100" kern="1200" dirty="0">
            <a:latin typeface="Arial" pitchFamily="34" charset="0"/>
            <a:cs typeface="Arial" pitchFamily="34" charset="0"/>
          </a:endParaRPr>
        </a:p>
      </dsp:txBody>
      <dsp:txXfrm>
        <a:off x="1571032" y="1073945"/>
        <a:ext cx="3296046" cy="1073942"/>
      </dsp:txXfrm>
    </dsp:sp>
    <dsp:sp modelId="{3A20E40C-7088-40FE-B301-F9C6EEA5E9B1}">
      <dsp:nvSpPr>
        <dsp:cNvPr id="0" name=""/>
        <dsp:cNvSpPr/>
      </dsp:nvSpPr>
      <dsp:spPr>
        <a:xfrm>
          <a:off x="1034060" y="2147888"/>
          <a:ext cx="1073942" cy="1073942"/>
        </a:xfrm>
        <a:prstGeom prst="pie">
          <a:avLst>
            <a:gd name="adj1" fmla="val 5400000"/>
            <a:gd name="adj2" fmla="val 16200000"/>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43FAF1DF-BC35-4666-99CA-1AF8D9F32E07}">
      <dsp:nvSpPr>
        <dsp:cNvPr id="0" name=""/>
        <dsp:cNvSpPr/>
      </dsp:nvSpPr>
      <dsp:spPr>
        <a:xfrm>
          <a:off x="1571032" y="2147888"/>
          <a:ext cx="6592093" cy="1073942"/>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latin typeface="Arial" pitchFamily="34" charset="0"/>
              <a:cs typeface="Arial" pitchFamily="34" charset="0"/>
            </a:rPr>
            <a:t>Students</a:t>
          </a:r>
          <a:endParaRPr lang="en-US" sz="3100" kern="1200" dirty="0">
            <a:latin typeface="Arial" pitchFamily="34" charset="0"/>
            <a:cs typeface="Arial" pitchFamily="34" charset="0"/>
          </a:endParaRPr>
        </a:p>
      </dsp:txBody>
      <dsp:txXfrm>
        <a:off x="1571032" y="2147888"/>
        <a:ext cx="3296046" cy="1073942"/>
      </dsp:txXfrm>
    </dsp:sp>
    <dsp:sp modelId="{5B3483BD-A975-401C-8456-9BED705DB14B}">
      <dsp:nvSpPr>
        <dsp:cNvPr id="0" name=""/>
        <dsp:cNvSpPr/>
      </dsp:nvSpPr>
      <dsp:spPr>
        <a:xfrm>
          <a:off x="4267198" y="0"/>
          <a:ext cx="4171542" cy="107394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smtClean="0">
              <a:latin typeface="Arial" pitchFamily="34" charset="0"/>
              <a:cs typeface="Arial" pitchFamily="34" charset="0"/>
            </a:rPr>
            <a:t>↑</a:t>
          </a:r>
          <a:r>
            <a:rPr lang="en-US" sz="1200" kern="1200" dirty="0" smtClean="0">
              <a:latin typeface="Arial" pitchFamily="34" charset="0"/>
              <a:cs typeface="Arial" pitchFamily="34" charset="0"/>
            </a:rPr>
            <a:t> </a:t>
          </a:r>
          <a:r>
            <a:rPr lang="en-US" sz="1100" kern="1200" dirty="0" smtClean="0">
              <a:latin typeface="Arial" pitchFamily="34" charset="0"/>
              <a:cs typeface="Arial" pitchFamily="34" charset="0"/>
            </a:rPr>
            <a:t>Support and knowledge from community stakeholders. Encourage students to seek help from NAYA staff &amp; community resources, </a:t>
          </a:r>
          <a:r>
            <a:rPr lang="en-US" sz="1600" kern="1200" dirty="0" smtClean="0">
              <a:latin typeface="Arial" pitchFamily="34" charset="0"/>
              <a:cs typeface="Arial" pitchFamily="34" charset="0"/>
            </a:rPr>
            <a:t>↑ </a:t>
          </a:r>
          <a:r>
            <a:rPr lang="en-US" sz="1100" kern="1200" dirty="0" smtClean="0">
              <a:latin typeface="Arial" pitchFamily="34" charset="0"/>
              <a:cs typeface="Arial" pitchFamily="34" charset="0"/>
            </a:rPr>
            <a:t>knowledge of local and national resources, </a:t>
          </a:r>
          <a:r>
            <a:rPr lang="en-US" sz="1600" b="1" kern="1200" dirty="0" smtClean="0">
              <a:latin typeface="Arial" pitchFamily="34" charset="0"/>
              <a:cs typeface="Arial" pitchFamily="34" charset="0"/>
            </a:rPr>
            <a:t>↓</a:t>
          </a:r>
          <a:r>
            <a:rPr lang="en-US" sz="1100" kern="1200" dirty="0" smtClean="0">
              <a:latin typeface="Arial" pitchFamily="34" charset="0"/>
              <a:cs typeface="Arial" pitchFamily="34" charset="0"/>
            </a:rPr>
            <a:t>overall acceptance of violence in order to report, prevent and stop violence. </a:t>
          </a:r>
          <a:endParaRPr lang="en-US" sz="1100" kern="1200" dirty="0">
            <a:latin typeface="Arial" pitchFamily="34" charset="0"/>
            <a:cs typeface="Arial" pitchFamily="34" charset="0"/>
          </a:endParaRPr>
        </a:p>
      </dsp:txBody>
      <dsp:txXfrm>
        <a:off x="4267198" y="0"/>
        <a:ext cx="4171542" cy="1073945"/>
      </dsp:txXfrm>
    </dsp:sp>
    <dsp:sp modelId="{F0E4C488-B2A3-44C4-8D37-4C165CA7F3F2}">
      <dsp:nvSpPr>
        <dsp:cNvPr id="0" name=""/>
        <dsp:cNvSpPr/>
      </dsp:nvSpPr>
      <dsp:spPr>
        <a:xfrm>
          <a:off x="4267181" y="2133604"/>
          <a:ext cx="4038612" cy="107394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l" defTabSz="711200">
            <a:lnSpc>
              <a:spcPct val="90000"/>
            </a:lnSpc>
            <a:spcBef>
              <a:spcPct val="0"/>
            </a:spcBef>
            <a:spcAft>
              <a:spcPct val="15000"/>
            </a:spcAft>
            <a:buChar char="••"/>
          </a:pPr>
          <a:r>
            <a:rPr lang="en-US" sz="1600" b="0" kern="1200" dirty="0" smtClean="0">
              <a:latin typeface="Arial" pitchFamily="34" charset="0"/>
              <a:cs typeface="Arial" pitchFamily="34" charset="0"/>
            </a:rPr>
            <a:t>↑</a:t>
          </a:r>
          <a:r>
            <a:rPr lang="en-US" sz="1100" kern="1200" dirty="0" smtClean="0">
              <a:latin typeface="Arial" pitchFamily="34" charset="0"/>
              <a:cs typeface="Arial" pitchFamily="34" charset="0"/>
            </a:rPr>
            <a:t> student knowledge,</a:t>
          </a:r>
          <a:r>
            <a:rPr lang="en-US" sz="1600" kern="1200" dirty="0" smtClean="0">
              <a:latin typeface="Arial" pitchFamily="34" charset="0"/>
              <a:cs typeface="Arial" pitchFamily="34" charset="0"/>
            </a:rPr>
            <a:t> ↑ </a:t>
          </a:r>
          <a:r>
            <a:rPr lang="en-US" sz="1100" kern="1200" dirty="0" smtClean="0">
              <a:latin typeface="Arial" pitchFamily="34" charset="0"/>
              <a:cs typeface="Arial" pitchFamily="34" charset="0"/>
            </a:rPr>
            <a:t>bystander responsibility, train student allies, develop peer-to-peer support, encourage student reporting of interpersonal violence</a:t>
          </a:r>
          <a:endParaRPr lang="en-US" sz="1100" kern="1200" dirty="0">
            <a:latin typeface="Arial" pitchFamily="34" charset="0"/>
            <a:cs typeface="Arial" pitchFamily="34" charset="0"/>
          </a:endParaRPr>
        </a:p>
      </dsp:txBody>
      <dsp:txXfrm>
        <a:off x="4267181" y="2133604"/>
        <a:ext cx="4038612" cy="1073942"/>
      </dsp:txXfrm>
    </dsp:sp>
    <dsp:sp modelId="{D6EE096B-5D6C-4749-9178-E6C3ADB02ABB}">
      <dsp:nvSpPr>
        <dsp:cNvPr id="0" name=""/>
        <dsp:cNvSpPr/>
      </dsp:nvSpPr>
      <dsp:spPr>
        <a:xfrm>
          <a:off x="4190993" y="990597"/>
          <a:ext cx="4114784" cy="125492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latin typeface="Arial" pitchFamily="34" charset="0"/>
              <a:cs typeface="Arial" pitchFamily="34" charset="0"/>
            </a:rPr>
            <a:t>↑ </a:t>
          </a:r>
          <a:r>
            <a:rPr lang="en-US" sz="1100" kern="1200" dirty="0" smtClean="0">
              <a:latin typeface="Arial" pitchFamily="34" charset="0"/>
              <a:cs typeface="Arial" pitchFamily="34" charset="0"/>
            </a:rPr>
            <a:t>knowledge, engage, articulate expectations of healthy relationships, respond effectively to incidents, implement prevention activities in classroom, enhance curriculum and referrals to support. </a:t>
          </a:r>
          <a:endParaRPr lang="en-US" sz="1100" kern="1200" dirty="0">
            <a:latin typeface="Arial" pitchFamily="34" charset="0"/>
            <a:cs typeface="Arial" pitchFamily="34" charset="0"/>
          </a:endParaRPr>
        </a:p>
      </dsp:txBody>
      <dsp:txXfrm>
        <a:off x="4190993" y="990597"/>
        <a:ext cx="4114784" cy="1254923"/>
      </dsp:txXfrm>
    </dsp:sp>
  </dsp:spTree>
</dsp:drawing>
</file>

<file path=ppt/diagrams/layout1.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BF7AFF6-5BEE-4FB6-8CB0-D9F7CB90268A}" type="datetimeFigureOut">
              <a:rPr lang="en-US" smtClean="0"/>
              <a:t>6/10/2014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872FA5A-D580-4418-B215-A7A1DBCE61AA}" type="slidenum">
              <a:rPr lang="en-US" smtClean="0"/>
              <a:t>‹#›</a:t>
            </a:fld>
            <a:endParaRPr lang="en-US"/>
          </a:p>
        </p:txBody>
      </p:sp>
    </p:spTree>
    <p:extLst>
      <p:ext uri="{BB962C8B-B14F-4D97-AF65-F5344CB8AC3E}">
        <p14:creationId xmlns:p14="http://schemas.microsoft.com/office/powerpoint/2010/main" val="24725868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0262BE3-3CD3-4C39-9DBF-2C4824D10F4A}" type="datetimeFigureOut">
              <a:rPr lang="en-US" smtClean="0"/>
              <a:t>6/10/2014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DE4D1FB-3DB2-4F30-9E2E-C6C1C17B1242}" type="slidenum">
              <a:rPr lang="en-US" smtClean="0"/>
              <a:t>‹#›</a:t>
            </a:fld>
            <a:endParaRPr lang="en-US"/>
          </a:p>
        </p:txBody>
      </p:sp>
    </p:spTree>
    <p:extLst>
      <p:ext uri="{BB962C8B-B14F-4D97-AF65-F5344CB8AC3E}">
        <p14:creationId xmlns:p14="http://schemas.microsoft.com/office/powerpoint/2010/main" val="847493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E4D1FB-3DB2-4F30-9E2E-C6C1C17B1242}" type="slidenum">
              <a:rPr lang="en-US" smtClean="0"/>
              <a:t>1</a:t>
            </a:fld>
            <a:endParaRPr lang="en-US"/>
          </a:p>
        </p:txBody>
      </p:sp>
    </p:spTree>
    <p:extLst>
      <p:ext uri="{BB962C8B-B14F-4D97-AF65-F5344CB8AC3E}">
        <p14:creationId xmlns:p14="http://schemas.microsoft.com/office/powerpoint/2010/main" val="3613085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by large percentages, indicate that sex (going all the way), oral sex, touching &amp; feeling, making out, and kissing are a part of boyfriend/girlfriend relationships. These numbers are much higher than what staff and parents assume. However, it is interesting to note that both parents and staff believe that sex is a part of teenage dating relationships in the ECA at fairly high percentages (28% and 22% respectively).</a:t>
            </a:r>
            <a:endParaRPr lang="en-US" dirty="0"/>
          </a:p>
        </p:txBody>
      </p:sp>
      <p:sp>
        <p:nvSpPr>
          <p:cNvPr id="4" name="Slide Number Placeholder 3"/>
          <p:cNvSpPr>
            <a:spLocks noGrp="1"/>
          </p:cNvSpPr>
          <p:nvPr>
            <p:ph type="sldNum" sz="quarter" idx="10"/>
          </p:nvPr>
        </p:nvSpPr>
        <p:spPr/>
        <p:txBody>
          <a:bodyPr/>
          <a:lstStyle/>
          <a:p>
            <a:fld id="{4DE4D1FB-3DB2-4F30-9E2E-C6C1C17B1242}" type="slidenum">
              <a:rPr lang="en-US" smtClean="0"/>
              <a:t>10</a:t>
            </a:fld>
            <a:endParaRPr lang="en-US"/>
          </a:p>
        </p:txBody>
      </p:sp>
    </p:spTree>
    <p:extLst>
      <p:ext uri="{BB962C8B-B14F-4D97-AF65-F5344CB8AC3E}">
        <p14:creationId xmlns:p14="http://schemas.microsoft.com/office/powerpoint/2010/main" val="33808172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clearly demonstrated that youth have a broader range of understanding of what constitutes</a:t>
            </a:r>
            <a:r>
              <a:rPr lang="en-US" baseline="0" dirty="0" smtClean="0"/>
              <a:t> violence within a romantic relationship outside of solely physical violence. </a:t>
            </a:r>
            <a:endParaRPr lang="en-US" dirty="0"/>
          </a:p>
        </p:txBody>
      </p:sp>
      <p:sp>
        <p:nvSpPr>
          <p:cNvPr id="4" name="Slide Number Placeholder 3"/>
          <p:cNvSpPr>
            <a:spLocks noGrp="1"/>
          </p:cNvSpPr>
          <p:nvPr>
            <p:ph type="sldNum" sz="quarter" idx="10"/>
          </p:nvPr>
        </p:nvSpPr>
        <p:spPr/>
        <p:txBody>
          <a:bodyPr/>
          <a:lstStyle/>
          <a:p>
            <a:fld id="{4DE4D1FB-3DB2-4F30-9E2E-C6C1C17B1242}" type="slidenum">
              <a:rPr lang="en-US" smtClean="0"/>
              <a:t>11</a:t>
            </a:fld>
            <a:endParaRPr lang="en-US"/>
          </a:p>
        </p:txBody>
      </p:sp>
    </p:spTree>
    <p:extLst>
      <p:ext uri="{BB962C8B-B14F-4D97-AF65-F5344CB8AC3E}">
        <p14:creationId xmlns:p14="http://schemas.microsoft.com/office/powerpoint/2010/main" val="33166630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Arguing can encompass</a:t>
            </a:r>
            <a:r>
              <a:rPr lang="en-US" baseline="0" dirty="0" smtClean="0"/>
              <a:t> many behaviors and actions, which can lead to variations in data collection. However, a large percentage of youth respondents seem to indicate that arguing is a part of a relationship (70% answering that they and their partners argue “sometimes”). It is promising that 25% respond “never”.  </a:t>
            </a:r>
            <a:endParaRPr lang="en-US" dirty="0"/>
          </a:p>
        </p:txBody>
      </p:sp>
      <p:sp>
        <p:nvSpPr>
          <p:cNvPr id="4" name="Slide Number Placeholder 3"/>
          <p:cNvSpPr>
            <a:spLocks noGrp="1"/>
          </p:cNvSpPr>
          <p:nvPr>
            <p:ph type="sldNum" sz="quarter" idx="10"/>
          </p:nvPr>
        </p:nvSpPr>
        <p:spPr/>
        <p:txBody>
          <a:bodyPr/>
          <a:lstStyle/>
          <a:p>
            <a:fld id="{4DE4D1FB-3DB2-4F30-9E2E-C6C1C17B1242}" type="slidenum">
              <a:rPr lang="en-US" smtClean="0"/>
              <a:t>12</a:t>
            </a:fld>
            <a:endParaRPr lang="en-US"/>
          </a:p>
        </p:txBody>
      </p:sp>
    </p:spTree>
    <p:extLst>
      <p:ext uri="{BB962C8B-B14F-4D97-AF65-F5344CB8AC3E}">
        <p14:creationId xmlns:p14="http://schemas.microsoft.com/office/powerpoint/2010/main" val="872022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promising</a:t>
            </a:r>
            <a:r>
              <a:rPr lang="en-US" baseline="0" dirty="0" smtClean="0"/>
              <a:t> that a large percentage of students indicate that they never fight with their partners. However, over 40% indicate that they do in some form. Something to note, a substantial percentage indicate that arguing is considered fighting – and over 70% indicated that they argue in their relationships in the previous slide. </a:t>
            </a:r>
            <a:endParaRPr lang="en-US" dirty="0"/>
          </a:p>
        </p:txBody>
      </p:sp>
      <p:sp>
        <p:nvSpPr>
          <p:cNvPr id="4" name="Slide Number Placeholder 3"/>
          <p:cNvSpPr>
            <a:spLocks noGrp="1"/>
          </p:cNvSpPr>
          <p:nvPr>
            <p:ph type="sldNum" sz="quarter" idx="10"/>
          </p:nvPr>
        </p:nvSpPr>
        <p:spPr/>
        <p:txBody>
          <a:bodyPr/>
          <a:lstStyle/>
          <a:p>
            <a:fld id="{4DE4D1FB-3DB2-4F30-9E2E-C6C1C17B1242}" type="slidenum">
              <a:rPr lang="en-US" smtClean="0"/>
              <a:t>13</a:t>
            </a:fld>
            <a:endParaRPr lang="en-US"/>
          </a:p>
        </p:txBody>
      </p:sp>
    </p:spTree>
    <p:extLst>
      <p:ext uri="{BB962C8B-B14F-4D97-AF65-F5344CB8AC3E}">
        <p14:creationId xmlns:p14="http://schemas.microsoft.com/office/powerpoint/2010/main" val="24606374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Troubling</a:t>
            </a:r>
            <a:r>
              <a:rPr lang="en-US" baseline="0" dirty="0" smtClean="0"/>
              <a:t> that over 70% of respondents stated that they either strongly or somewhat agreed with the statement, and less than 30% stated they disagreed in some capacity. Shows that physical violence permeates many youth relationships, or is at least perceived to. </a:t>
            </a:r>
            <a:endParaRPr lang="en-US" dirty="0"/>
          </a:p>
        </p:txBody>
      </p:sp>
      <p:sp>
        <p:nvSpPr>
          <p:cNvPr id="4" name="Slide Number Placeholder 3"/>
          <p:cNvSpPr>
            <a:spLocks noGrp="1"/>
          </p:cNvSpPr>
          <p:nvPr>
            <p:ph type="sldNum" sz="quarter" idx="10"/>
          </p:nvPr>
        </p:nvSpPr>
        <p:spPr/>
        <p:txBody>
          <a:bodyPr/>
          <a:lstStyle/>
          <a:p>
            <a:fld id="{4DE4D1FB-3DB2-4F30-9E2E-C6C1C17B1242}" type="slidenum">
              <a:rPr lang="en-US" smtClean="0"/>
              <a:t>14</a:t>
            </a:fld>
            <a:endParaRPr lang="en-US"/>
          </a:p>
        </p:txBody>
      </p:sp>
    </p:spTree>
    <p:extLst>
      <p:ext uri="{BB962C8B-B14F-4D97-AF65-F5344CB8AC3E}">
        <p14:creationId xmlns:p14="http://schemas.microsoft.com/office/powerpoint/2010/main" val="24606374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General population thoughts tend to err that teen</a:t>
            </a:r>
            <a:r>
              <a:rPr lang="en-US" baseline="0" dirty="0" smtClean="0"/>
              <a:t> dating violence isn’t a concern for youth, but the response of personal concern ranges in the middle data sets. Indicates that youth have some feelings of concern for violence perpetrated against themselves. </a:t>
            </a:r>
            <a:endParaRPr lang="en-US" dirty="0"/>
          </a:p>
        </p:txBody>
      </p:sp>
      <p:sp>
        <p:nvSpPr>
          <p:cNvPr id="4" name="Slide Number Placeholder 3"/>
          <p:cNvSpPr>
            <a:spLocks noGrp="1"/>
          </p:cNvSpPr>
          <p:nvPr>
            <p:ph type="sldNum" sz="quarter" idx="10"/>
          </p:nvPr>
        </p:nvSpPr>
        <p:spPr/>
        <p:txBody>
          <a:bodyPr/>
          <a:lstStyle/>
          <a:p>
            <a:fld id="{4DE4D1FB-3DB2-4F30-9E2E-C6C1C17B1242}" type="slidenum">
              <a:rPr lang="en-US" smtClean="0"/>
              <a:t>15</a:t>
            </a:fld>
            <a:endParaRPr lang="en-US"/>
          </a:p>
        </p:txBody>
      </p:sp>
    </p:spTree>
    <p:extLst>
      <p:ext uri="{BB962C8B-B14F-4D97-AF65-F5344CB8AC3E}">
        <p14:creationId xmlns:p14="http://schemas.microsoft.com/office/powerpoint/2010/main" val="20817755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promising that over half of the youth respondents</a:t>
            </a:r>
            <a:r>
              <a:rPr lang="en-US" baseline="0" dirty="0" smtClean="0"/>
              <a:t> indicated they strongly agreed that they could identify the warning signs of a bad relationship. The youth we need to target are the ones who somewhat agree and both forms of disagreement (though, luckily those two disagreements are relatively low numbers). </a:t>
            </a:r>
            <a:endParaRPr lang="en-US" dirty="0"/>
          </a:p>
        </p:txBody>
      </p:sp>
      <p:sp>
        <p:nvSpPr>
          <p:cNvPr id="4" name="Slide Number Placeholder 3"/>
          <p:cNvSpPr>
            <a:spLocks noGrp="1"/>
          </p:cNvSpPr>
          <p:nvPr>
            <p:ph type="sldNum" sz="quarter" idx="10"/>
          </p:nvPr>
        </p:nvSpPr>
        <p:spPr/>
        <p:txBody>
          <a:bodyPr/>
          <a:lstStyle/>
          <a:p>
            <a:fld id="{4DE4D1FB-3DB2-4F30-9E2E-C6C1C17B1242}" type="slidenum">
              <a:rPr lang="en-US" smtClean="0"/>
              <a:t>16</a:t>
            </a:fld>
            <a:endParaRPr lang="en-US"/>
          </a:p>
        </p:txBody>
      </p:sp>
    </p:spTree>
    <p:extLst>
      <p:ext uri="{BB962C8B-B14F-4D97-AF65-F5344CB8AC3E}">
        <p14:creationId xmlns:p14="http://schemas.microsoft.com/office/powerpoint/2010/main" val="6624327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parent responses mimic the students</a:t>
            </a:r>
            <a:r>
              <a:rPr lang="en-US" baseline="0" dirty="0" smtClean="0"/>
              <a:t> in that almost half believe ECA youth can identify warning signs of TDV, but a fair percentage disagree and this indicates to us that we have service gaps towards parent/guardian knowledge and engagement.</a:t>
            </a:r>
            <a:endParaRPr lang="en-US" dirty="0"/>
          </a:p>
        </p:txBody>
      </p:sp>
      <p:sp>
        <p:nvSpPr>
          <p:cNvPr id="4" name="Slide Number Placeholder 3"/>
          <p:cNvSpPr>
            <a:spLocks noGrp="1"/>
          </p:cNvSpPr>
          <p:nvPr>
            <p:ph type="sldNum" sz="quarter" idx="10"/>
          </p:nvPr>
        </p:nvSpPr>
        <p:spPr/>
        <p:txBody>
          <a:bodyPr/>
          <a:lstStyle/>
          <a:p>
            <a:fld id="{4DE4D1FB-3DB2-4F30-9E2E-C6C1C17B1242}" type="slidenum">
              <a:rPr lang="en-US" smtClean="0"/>
              <a:t>17</a:t>
            </a:fld>
            <a:endParaRPr lang="en-US"/>
          </a:p>
        </p:txBody>
      </p:sp>
    </p:spTree>
    <p:extLst>
      <p:ext uri="{BB962C8B-B14F-4D97-AF65-F5344CB8AC3E}">
        <p14:creationId xmlns:p14="http://schemas.microsoft.com/office/powerpoint/2010/main" val="19846597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staff believe</a:t>
            </a:r>
            <a:r>
              <a:rPr lang="en-US" baseline="0" dirty="0" smtClean="0"/>
              <a:t> that ECA youth cannot identify warning signs of TDV, but then again, most of these staff do not work closely with ECA youth. </a:t>
            </a:r>
            <a:endParaRPr lang="en-US" dirty="0"/>
          </a:p>
        </p:txBody>
      </p:sp>
      <p:sp>
        <p:nvSpPr>
          <p:cNvPr id="4" name="Slide Number Placeholder 3"/>
          <p:cNvSpPr>
            <a:spLocks noGrp="1"/>
          </p:cNvSpPr>
          <p:nvPr>
            <p:ph type="sldNum" sz="quarter" idx="10"/>
          </p:nvPr>
        </p:nvSpPr>
        <p:spPr/>
        <p:txBody>
          <a:bodyPr/>
          <a:lstStyle/>
          <a:p>
            <a:fld id="{4DE4D1FB-3DB2-4F30-9E2E-C6C1C17B1242}" type="slidenum">
              <a:rPr lang="en-US" smtClean="0"/>
              <a:t>18</a:t>
            </a:fld>
            <a:endParaRPr lang="en-US"/>
          </a:p>
        </p:txBody>
      </p:sp>
    </p:spTree>
    <p:extLst>
      <p:ext uri="{BB962C8B-B14F-4D97-AF65-F5344CB8AC3E}">
        <p14:creationId xmlns:p14="http://schemas.microsoft.com/office/powerpoint/2010/main" val="41334830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E4D1FB-3DB2-4F30-9E2E-C6C1C17B1242}" type="slidenum">
              <a:rPr lang="en-US" smtClean="0"/>
              <a:t>19</a:t>
            </a:fld>
            <a:endParaRPr lang="en-US"/>
          </a:p>
        </p:txBody>
      </p:sp>
    </p:spTree>
    <p:extLst>
      <p:ext uri="{BB962C8B-B14F-4D97-AF65-F5344CB8AC3E}">
        <p14:creationId xmlns:p14="http://schemas.microsoft.com/office/powerpoint/2010/main" val="4064209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Strengths</a:t>
            </a:r>
            <a:r>
              <a:rPr lang="en-US" baseline="0" dirty="0" smtClean="0"/>
              <a:t> and Needs Assessment was conducted to help the Step to Respect Coordinated Community Response Advisory Committee develop more holistic and complex responses to the current teen dating and domestic violence climate within the Early College Academy at NAYA. This Assessment is being used to identify gaps and develop proper service responses. </a:t>
            </a:r>
            <a:endParaRPr lang="en-US" dirty="0"/>
          </a:p>
        </p:txBody>
      </p:sp>
      <p:sp>
        <p:nvSpPr>
          <p:cNvPr id="4" name="Slide Number Placeholder 3"/>
          <p:cNvSpPr>
            <a:spLocks noGrp="1"/>
          </p:cNvSpPr>
          <p:nvPr>
            <p:ph type="sldNum" sz="quarter" idx="10"/>
          </p:nvPr>
        </p:nvSpPr>
        <p:spPr/>
        <p:txBody>
          <a:bodyPr/>
          <a:lstStyle/>
          <a:p>
            <a:fld id="{4DE4D1FB-3DB2-4F30-9E2E-C6C1C17B1242}" type="slidenum">
              <a:rPr lang="en-US" smtClean="0"/>
              <a:t>2</a:t>
            </a:fld>
            <a:endParaRPr lang="en-US"/>
          </a:p>
        </p:txBody>
      </p:sp>
    </p:spTree>
    <p:extLst>
      <p:ext uri="{BB962C8B-B14F-4D97-AF65-F5344CB8AC3E}">
        <p14:creationId xmlns:p14="http://schemas.microsoft.com/office/powerpoint/2010/main" val="34152746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promising to see that over half of the student respondents recognize</a:t>
            </a:r>
            <a:r>
              <a:rPr lang="en-US" baseline="0" dirty="0" smtClean="0"/>
              <a:t> that all of the above answers are sexual assault. Our goal however, is to increase that number to 100%. We do not want students to have “gray areas” when it comes to assault and what actions/behaviors define it. Having youth have clear ideas about what is assault is, helps them make better and more informed choices for themselves and others when it comes to sexual activity.</a:t>
            </a:r>
            <a:endParaRPr lang="en-US" dirty="0"/>
          </a:p>
        </p:txBody>
      </p:sp>
      <p:sp>
        <p:nvSpPr>
          <p:cNvPr id="4" name="Slide Number Placeholder 3"/>
          <p:cNvSpPr>
            <a:spLocks noGrp="1"/>
          </p:cNvSpPr>
          <p:nvPr>
            <p:ph type="sldNum" sz="quarter" idx="10"/>
          </p:nvPr>
        </p:nvSpPr>
        <p:spPr/>
        <p:txBody>
          <a:bodyPr/>
          <a:lstStyle/>
          <a:p>
            <a:fld id="{4DE4D1FB-3DB2-4F30-9E2E-C6C1C17B1242}" type="slidenum">
              <a:rPr lang="en-US" smtClean="0"/>
              <a:t>20</a:t>
            </a:fld>
            <a:endParaRPr lang="en-US"/>
          </a:p>
        </p:txBody>
      </p:sp>
    </p:spTree>
    <p:extLst>
      <p:ext uri="{BB962C8B-B14F-4D97-AF65-F5344CB8AC3E}">
        <p14:creationId xmlns:p14="http://schemas.microsoft.com/office/powerpoint/2010/main" val="1917981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E4D1FB-3DB2-4F30-9E2E-C6C1C17B1242}" type="slidenum">
              <a:rPr lang="en-US" smtClean="0"/>
              <a:t>21</a:t>
            </a:fld>
            <a:endParaRPr lang="en-US"/>
          </a:p>
        </p:txBody>
      </p:sp>
    </p:spTree>
    <p:extLst>
      <p:ext uri="{BB962C8B-B14F-4D97-AF65-F5344CB8AC3E}">
        <p14:creationId xmlns:p14="http://schemas.microsoft.com/office/powerpoint/2010/main" val="19133153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Great</a:t>
            </a:r>
            <a:r>
              <a:rPr lang="en-US" baseline="0" dirty="0" smtClean="0"/>
              <a:t> that most students agree that without consent, sex is rape. However, if you remember the previous slide “Sexual Assault Perceptions”, 84% of respondents agreed that not giving consent equated to sexual assault and that 90% agreed rape is sexual assault. The 83.1% mimics previous data, and allows us to establish a baseline where youth are in terms of their views of consent and rape understanding.</a:t>
            </a:r>
            <a:endParaRPr lang="en-US" dirty="0"/>
          </a:p>
        </p:txBody>
      </p:sp>
      <p:sp>
        <p:nvSpPr>
          <p:cNvPr id="4" name="Slide Number Placeholder 3"/>
          <p:cNvSpPr>
            <a:spLocks noGrp="1"/>
          </p:cNvSpPr>
          <p:nvPr>
            <p:ph type="sldNum" sz="quarter" idx="10"/>
          </p:nvPr>
        </p:nvSpPr>
        <p:spPr/>
        <p:txBody>
          <a:bodyPr/>
          <a:lstStyle/>
          <a:p>
            <a:fld id="{4DE4D1FB-3DB2-4F30-9E2E-C6C1C17B1242}" type="slidenum">
              <a:rPr lang="en-US" smtClean="0"/>
              <a:t>22</a:t>
            </a:fld>
            <a:endParaRPr lang="en-US"/>
          </a:p>
        </p:txBody>
      </p:sp>
    </p:spTree>
    <p:extLst>
      <p:ext uri="{BB962C8B-B14F-4D97-AF65-F5344CB8AC3E}">
        <p14:creationId xmlns:p14="http://schemas.microsoft.com/office/powerpoint/2010/main" val="3761331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Wide variety of definitions, most touching upon both partners agreeing</a:t>
            </a:r>
            <a:r>
              <a:rPr lang="en-US" baseline="0" dirty="0" smtClean="0"/>
              <a:t> upon and giving permission regarding sexual activity. What is troublesome is the answers of, “I don’t know” and “Never heard of it”. We need to provide clear guidelines and expectations around consent to ECA students. </a:t>
            </a:r>
            <a:endParaRPr lang="en-US" dirty="0"/>
          </a:p>
        </p:txBody>
      </p:sp>
      <p:sp>
        <p:nvSpPr>
          <p:cNvPr id="4" name="Slide Number Placeholder 3"/>
          <p:cNvSpPr>
            <a:spLocks noGrp="1"/>
          </p:cNvSpPr>
          <p:nvPr>
            <p:ph type="sldNum" sz="quarter" idx="10"/>
          </p:nvPr>
        </p:nvSpPr>
        <p:spPr/>
        <p:txBody>
          <a:bodyPr/>
          <a:lstStyle/>
          <a:p>
            <a:fld id="{4DE4D1FB-3DB2-4F30-9E2E-C6C1C17B1242}" type="slidenum">
              <a:rPr lang="en-US" smtClean="0"/>
              <a:t>23</a:t>
            </a:fld>
            <a:endParaRPr lang="en-US"/>
          </a:p>
        </p:txBody>
      </p:sp>
    </p:spTree>
    <p:extLst>
      <p:ext uri="{BB962C8B-B14F-4D97-AF65-F5344CB8AC3E}">
        <p14:creationId xmlns:p14="http://schemas.microsoft.com/office/powerpoint/2010/main" val="25308348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raises concern is the reoccurring thread of victim blaming</a:t>
            </a:r>
            <a:r>
              <a:rPr lang="en-US" baseline="0" dirty="0" smtClean="0"/>
              <a:t> in the responses. It is good to see that youth are working through problem solving and see things not solely as black and white in terms of situational responsibilities. However, victim blaming leads to a culture of shaming, silencing, and seclusion of victims to seek support and help. </a:t>
            </a:r>
            <a:endParaRPr lang="en-US" dirty="0"/>
          </a:p>
        </p:txBody>
      </p:sp>
      <p:sp>
        <p:nvSpPr>
          <p:cNvPr id="4" name="Slide Number Placeholder 3"/>
          <p:cNvSpPr>
            <a:spLocks noGrp="1"/>
          </p:cNvSpPr>
          <p:nvPr>
            <p:ph type="sldNum" sz="quarter" idx="10"/>
          </p:nvPr>
        </p:nvSpPr>
        <p:spPr/>
        <p:txBody>
          <a:bodyPr/>
          <a:lstStyle/>
          <a:p>
            <a:fld id="{4DE4D1FB-3DB2-4F30-9E2E-C6C1C17B1242}" type="slidenum">
              <a:rPr lang="en-US" smtClean="0"/>
              <a:t>24</a:t>
            </a:fld>
            <a:endParaRPr lang="en-US"/>
          </a:p>
        </p:txBody>
      </p:sp>
    </p:spTree>
    <p:extLst>
      <p:ext uri="{BB962C8B-B14F-4D97-AF65-F5344CB8AC3E}">
        <p14:creationId xmlns:p14="http://schemas.microsoft.com/office/powerpoint/2010/main" val="24808696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E4D1FB-3DB2-4F30-9E2E-C6C1C17B1242}" type="slidenum">
              <a:rPr lang="en-US" smtClean="0"/>
              <a:t>25</a:t>
            </a:fld>
            <a:endParaRPr lang="en-US"/>
          </a:p>
        </p:txBody>
      </p:sp>
    </p:spTree>
    <p:extLst>
      <p:ext uri="{BB962C8B-B14F-4D97-AF65-F5344CB8AC3E}">
        <p14:creationId xmlns:p14="http://schemas.microsoft.com/office/powerpoint/2010/main" val="38854130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n identified service gap in terms of parent knowledge is community resources around survivorship and teen dating violence. While more students say that they can identify community resources (47.4%), a larger percentage say no or they are unsure. We need to communicate resources in better and more effective ways to both parents and students. </a:t>
            </a:r>
            <a:endParaRPr lang="en-US" dirty="0"/>
          </a:p>
        </p:txBody>
      </p:sp>
      <p:sp>
        <p:nvSpPr>
          <p:cNvPr id="4" name="Slide Number Placeholder 3"/>
          <p:cNvSpPr>
            <a:spLocks noGrp="1"/>
          </p:cNvSpPr>
          <p:nvPr>
            <p:ph type="sldNum" sz="quarter" idx="10"/>
          </p:nvPr>
        </p:nvSpPr>
        <p:spPr/>
        <p:txBody>
          <a:bodyPr/>
          <a:lstStyle/>
          <a:p>
            <a:fld id="{4DE4D1FB-3DB2-4F30-9E2E-C6C1C17B1242}" type="slidenum">
              <a:rPr lang="en-US" smtClean="0"/>
              <a:t>26</a:t>
            </a:fld>
            <a:endParaRPr lang="en-US"/>
          </a:p>
        </p:txBody>
      </p:sp>
    </p:spTree>
    <p:extLst>
      <p:ext uri="{BB962C8B-B14F-4D97-AF65-F5344CB8AC3E}">
        <p14:creationId xmlns:p14="http://schemas.microsoft.com/office/powerpoint/2010/main" val="10979250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Ideally, we want</a:t>
            </a:r>
            <a:r>
              <a:rPr lang="en-US" baseline="0" dirty="0" smtClean="0"/>
              <a:t> students to identify the ECA as a partner of prevention and intervention. But this data indicates that students don’t feel as if the ECA has a strong policy against assault or reporting (identified service gap).</a:t>
            </a:r>
            <a:endParaRPr lang="en-US" dirty="0"/>
          </a:p>
        </p:txBody>
      </p:sp>
      <p:sp>
        <p:nvSpPr>
          <p:cNvPr id="4" name="Slide Number Placeholder 3"/>
          <p:cNvSpPr>
            <a:spLocks noGrp="1"/>
          </p:cNvSpPr>
          <p:nvPr>
            <p:ph type="sldNum" sz="quarter" idx="10"/>
          </p:nvPr>
        </p:nvSpPr>
        <p:spPr/>
        <p:txBody>
          <a:bodyPr/>
          <a:lstStyle/>
          <a:p>
            <a:fld id="{4DE4D1FB-3DB2-4F30-9E2E-C6C1C17B1242}" type="slidenum">
              <a:rPr lang="en-US" smtClean="0"/>
              <a:t>27</a:t>
            </a:fld>
            <a:endParaRPr lang="en-US"/>
          </a:p>
        </p:txBody>
      </p:sp>
    </p:spTree>
    <p:extLst>
      <p:ext uri="{BB962C8B-B14F-4D97-AF65-F5344CB8AC3E}">
        <p14:creationId xmlns:p14="http://schemas.microsoft.com/office/powerpoint/2010/main" val="36707362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Mixed reporting about</a:t>
            </a:r>
            <a:r>
              <a:rPr lang="en-US" baseline="0" dirty="0" smtClean="0"/>
              <a:t> school’s roles and interventions. We need to have clear expectations </a:t>
            </a:r>
            <a:endParaRPr lang="en-US" dirty="0"/>
          </a:p>
        </p:txBody>
      </p:sp>
      <p:sp>
        <p:nvSpPr>
          <p:cNvPr id="4" name="Slide Number Placeholder 3"/>
          <p:cNvSpPr>
            <a:spLocks noGrp="1"/>
          </p:cNvSpPr>
          <p:nvPr>
            <p:ph type="sldNum" sz="quarter" idx="10"/>
          </p:nvPr>
        </p:nvSpPr>
        <p:spPr/>
        <p:txBody>
          <a:bodyPr/>
          <a:lstStyle/>
          <a:p>
            <a:fld id="{4DE4D1FB-3DB2-4F30-9E2E-C6C1C17B1242}" type="slidenum">
              <a:rPr lang="en-US" smtClean="0"/>
              <a:t>28</a:t>
            </a:fld>
            <a:endParaRPr lang="en-US"/>
          </a:p>
        </p:txBody>
      </p:sp>
    </p:spTree>
    <p:extLst>
      <p:ext uri="{BB962C8B-B14F-4D97-AF65-F5344CB8AC3E}">
        <p14:creationId xmlns:p14="http://schemas.microsoft.com/office/powerpoint/2010/main" val="42024435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Parents</a:t>
            </a:r>
            <a:r>
              <a:rPr lang="en-US" baseline="0" dirty="0" smtClean="0"/>
              <a:t> are generally unaware of what Title IX is, and do not know who NAYA’s Title IX Coordinator is either. This indicates a gap in service for us to address for parents. </a:t>
            </a:r>
          </a:p>
        </p:txBody>
      </p:sp>
      <p:sp>
        <p:nvSpPr>
          <p:cNvPr id="4" name="Slide Number Placeholder 3"/>
          <p:cNvSpPr>
            <a:spLocks noGrp="1"/>
          </p:cNvSpPr>
          <p:nvPr>
            <p:ph type="sldNum" sz="quarter" idx="10"/>
          </p:nvPr>
        </p:nvSpPr>
        <p:spPr/>
        <p:txBody>
          <a:bodyPr/>
          <a:lstStyle/>
          <a:p>
            <a:fld id="{4DE4D1FB-3DB2-4F30-9E2E-C6C1C17B1242}" type="slidenum">
              <a:rPr lang="en-US" smtClean="0"/>
              <a:t>29</a:t>
            </a:fld>
            <a:endParaRPr lang="en-US"/>
          </a:p>
        </p:txBody>
      </p:sp>
    </p:spTree>
    <p:extLst>
      <p:ext uri="{BB962C8B-B14F-4D97-AF65-F5344CB8AC3E}">
        <p14:creationId xmlns:p14="http://schemas.microsoft.com/office/powerpoint/2010/main" val="546766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Great respondent</a:t>
            </a:r>
            <a:r>
              <a:rPr lang="en-US" baseline="0" dirty="0" smtClean="0"/>
              <a:t> turnout for ECA students.</a:t>
            </a:r>
          </a:p>
          <a:p>
            <a:r>
              <a:rPr lang="en-US" baseline="0" dirty="0" smtClean="0"/>
              <a:t>Room for improvement in engaging more parents and staff for more comprehensive data. </a:t>
            </a:r>
            <a:endParaRPr lang="en-US" dirty="0"/>
          </a:p>
        </p:txBody>
      </p:sp>
      <p:sp>
        <p:nvSpPr>
          <p:cNvPr id="4" name="Slide Number Placeholder 3"/>
          <p:cNvSpPr>
            <a:spLocks noGrp="1"/>
          </p:cNvSpPr>
          <p:nvPr>
            <p:ph type="sldNum" sz="quarter" idx="10"/>
          </p:nvPr>
        </p:nvSpPr>
        <p:spPr/>
        <p:txBody>
          <a:bodyPr/>
          <a:lstStyle/>
          <a:p>
            <a:fld id="{4DE4D1FB-3DB2-4F30-9E2E-C6C1C17B1242}" type="slidenum">
              <a:rPr lang="en-US" smtClean="0"/>
              <a:t>3</a:t>
            </a:fld>
            <a:endParaRPr lang="en-US"/>
          </a:p>
        </p:txBody>
      </p:sp>
    </p:spTree>
    <p:extLst>
      <p:ext uri="{BB962C8B-B14F-4D97-AF65-F5344CB8AC3E}">
        <p14:creationId xmlns:p14="http://schemas.microsoft.com/office/powerpoint/2010/main" val="29987984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1" dirty="0" smtClean="0">
                <a:latin typeface="Arial" pitchFamily="34" charset="0"/>
                <a:cs typeface="Arial" pitchFamily="34" charset="0"/>
              </a:rPr>
              <a:t>Summary: </a:t>
            </a:r>
          </a:p>
          <a:p>
            <a:pPr algn="l"/>
            <a:r>
              <a:rPr lang="en-US" sz="1200" dirty="0" smtClean="0">
                <a:latin typeface="Arial" pitchFamily="34" charset="0"/>
                <a:cs typeface="Arial" pitchFamily="34" charset="0"/>
              </a:rPr>
              <a:t>Media Outlets dominate as a main source of ideas for relationships across all three groups, with peers usually following behind in second. However, students identify their parents as a large source of influence, when parents and staff report on this perception with lower findings. This demonstrates a disconnect with how parent or guardian figures view their relationship patterning influences on students. Cultural identity and school influences tended to receive lower scores amongst all groups as well.</a:t>
            </a:r>
          </a:p>
        </p:txBody>
      </p:sp>
      <p:sp>
        <p:nvSpPr>
          <p:cNvPr id="4" name="Slide Number Placeholder 3"/>
          <p:cNvSpPr>
            <a:spLocks noGrp="1"/>
          </p:cNvSpPr>
          <p:nvPr>
            <p:ph type="sldNum" sz="quarter" idx="10"/>
          </p:nvPr>
        </p:nvSpPr>
        <p:spPr/>
        <p:txBody>
          <a:bodyPr/>
          <a:lstStyle/>
          <a:p>
            <a:fld id="{4DE4D1FB-3DB2-4F30-9E2E-C6C1C17B1242}" type="slidenum">
              <a:rPr lang="en-US" smtClean="0"/>
              <a:t>30</a:t>
            </a:fld>
            <a:endParaRPr lang="en-US"/>
          </a:p>
        </p:txBody>
      </p:sp>
    </p:spTree>
    <p:extLst>
      <p:ext uri="{BB962C8B-B14F-4D97-AF65-F5344CB8AC3E}">
        <p14:creationId xmlns:p14="http://schemas.microsoft.com/office/powerpoint/2010/main" val="123969131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hope to impact in several key areas. First, we hope to decrease incidents of teen dating violence, domestic violence, stalking &amp; sexual assault. Secondly, we will Increase awareness of healthy relationship behaviors and knowledge of abuse amongst teens, parents/guardians, staff etc. Third, we hope to increase knowledge of traditional views regarding healthy relationships, oppression, effects of colonialism, traditional gender roles, and philosophy of cultural practice regarding interpersonal violence. Fourth, we hope to make a significant impact on policy to increase the school‘s response to abuse and to increase survivor safety and perpetrator accountability.</a:t>
            </a:r>
          </a:p>
        </p:txBody>
      </p:sp>
      <p:sp>
        <p:nvSpPr>
          <p:cNvPr id="4" name="Slide Number Placeholder 3"/>
          <p:cNvSpPr>
            <a:spLocks noGrp="1"/>
          </p:cNvSpPr>
          <p:nvPr>
            <p:ph type="sldNum" sz="quarter" idx="10"/>
          </p:nvPr>
        </p:nvSpPr>
        <p:spPr/>
        <p:txBody>
          <a:bodyPr/>
          <a:lstStyle/>
          <a:p>
            <a:fld id="{4DE4D1FB-3DB2-4F30-9E2E-C6C1C17B1242}" type="slidenum">
              <a:rPr lang="en-US" smtClean="0"/>
              <a:t>31</a:t>
            </a:fld>
            <a:endParaRPr lang="en-US"/>
          </a:p>
        </p:txBody>
      </p:sp>
    </p:spTree>
    <p:extLst>
      <p:ext uri="{BB962C8B-B14F-4D97-AF65-F5344CB8AC3E}">
        <p14:creationId xmlns:p14="http://schemas.microsoft.com/office/powerpoint/2010/main" val="381748243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need to continue to build increased support and knowledge from community stakeholders. We need to engage student leaders and at risk students by increasing student knowledge, increasing bystander responsibility, train student allies, develop peer to peer support and encourage students to report interpersonal violence. We need to engage teachers and parents, increase knowledge, articulate expectations for healthy relationships, respond effectively to incidents, implement prevention activities in classroom, enhance our curriculum and refer students consistently to support groups. We need to encourage students to seek help from NAYA staff &amp; community resources, increase our knowledge of local and national resources, and decrease the overall acceptance of violence, in order to report, prevent or stop relationship violence. Men as victims of assault. </a:t>
            </a:r>
            <a:endParaRPr lang="en-US" dirty="0"/>
          </a:p>
        </p:txBody>
      </p:sp>
      <p:sp>
        <p:nvSpPr>
          <p:cNvPr id="4" name="Slide Number Placeholder 3"/>
          <p:cNvSpPr>
            <a:spLocks noGrp="1"/>
          </p:cNvSpPr>
          <p:nvPr>
            <p:ph type="sldNum" sz="quarter" idx="10"/>
          </p:nvPr>
        </p:nvSpPr>
        <p:spPr/>
        <p:txBody>
          <a:bodyPr/>
          <a:lstStyle/>
          <a:p>
            <a:fld id="{4DE4D1FB-3DB2-4F30-9E2E-C6C1C17B1242}" type="slidenum">
              <a:rPr lang="en-US" smtClean="0"/>
              <a:t>32</a:t>
            </a:fld>
            <a:endParaRPr lang="en-US"/>
          </a:p>
        </p:txBody>
      </p:sp>
    </p:spTree>
    <p:extLst>
      <p:ext uri="{BB962C8B-B14F-4D97-AF65-F5344CB8AC3E}">
        <p14:creationId xmlns:p14="http://schemas.microsoft.com/office/powerpoint/2010/main" val="245710664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E4D1FB-3DB2-4F30-9E2E-C6C1C17B1242}" type="slidenum">
              <a:rPr lang="en-US" smtClean="0"/>
              <a:t>33</a:t>
            </a:fld>
            <a:endParaRPr lang="en-US"/>
          </a:p>
        </p:txBody>
      </p:sp>
    </p:spTree>
    <p:extLst>
      <p:ext uri="{BB962C8B-B14F-4D97-AF65-F5344CB8AC3E}">
        <p14:creationId xmlns:p14="http://schemas.microsoft.com/office/powerpoint/2010/main" val="1236141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E4D1FB-3DB2-4F30-9E2E-C6C1C17B1242}" type="slidenum">
              <a:rPr lang="en-US" smtClean="0"/>
              <a:t>4</a:t>
            </a:fld>
            <a:endParaRPr lang="en-US"/>
          </a:p>
        </p:txBody>
      </p:sp>
    </p:spTree>
    <p:extLst>
      <p:ext uri="{BB962C8B-B14F-4D97-AF65-F5344CB8AC3E}">
        <p14:creationId xmlns:p14="http://schemas.microsoft.com/office/powerpoint/2010/main" val="2893470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Age fairly evenly spread across age groups.</a:t>
            </a:r>
          </a:p>
          <a:p>
            <a:r>
              <a:rPr lang="en-US" dirty="0" smtClean="0"/>
              <a:t>Ethnicity</a:t>
            </a:r>
            <a:r>
              <a:rPr lang="en-US" baseline="0" dirty="0" smtClean="0"/>
              <a:t> of students distributed mainly across Native, White, and Latino populations.</a:t>
            </a:r>
          </a:p>
          <a:p>
            <a:r>
              <a:rPr lang="en-US" baseline="0" dirty="0" smtClean="0"/>
              <a:t>Though fairly even in gender responses, slightly more male respondents than female.</a:t>
            </a:r>
            <a:endParaRPr lang="en-US" dirty="0"/>
          </a:p>
        </p:txBody>
      </p:sp>
      <p:sp>
        <p:nvSpPr>
          <p:cNvPr id="4" name="Slide Number Placeholder 3"/>
          <p:cNvSpPr>
            <a:spLocks noGrp="1"/>
          </p:cNvSpPr>
          <p:nvPr>
            <p:ph type="sldNum" sz="quarter" idx="10"/>
          </p:nvPr>
        </p:nvSpPr>
        <p:spPr/>
        <p:txBody>
          <a:bodyPr/>
          <a:lstStyle/>
          <a:p>
            <a:fld id="{4DE4D1FB-3DB2-4F30-9E2E-C6C1C17B1242}" type="slidenum">
              <a:rPr lang="en-US" smtClean="0"/>
              <a:t>5</a:t>
            </a:fld>
            <a:endParaRPr lang="en-US"/>
          </a:p>
        </p:txBody>
      </p:sp>
    </p:spTree>
    <p:extLst>
      <p:ext uri="{BB962C8B-B14F-4D97-AF65-F5344CB8AC3E}">
        <p14:creationId xmlns:p14="http://schemas.microsoft.com/office/powerpoint/2010/main" val="1391053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Overwhelmingly female in response.</a:t>
            </a:r>
          </a:p>
          <a:p>
            <a:r>
              <a:rPr lang="en-US" dirty="0" smtClean="0"/>
              <a:t>Majority</a:t>
            </a:r>
            <a:r>
              <a:rPr lang="en-US" baseline="0" dirty="0" smtClean="0"/>
              <a:t> of responders identified as Native or White.</a:t>
            </a:r>
          </a:p>
          <a:p>
            <a:r>
              <a:rPr lang="en-US" baseline="0" dirty="0" smtClean="0"/>
              <a:t>Most parents’/guardians’ youth were ages 14 or 16.</a:t>
            </a:r>
          </a:p>
          <a:p>
            <a:endParaRPr lang="en-US" dirty="0"/>
          </a:p>
        </p:txBody>
      </p:sp>
      <p:sp>
        <p:nvSpPr>
          <p:cNvPr id="4" name="Slide Number Placeholder 3"/>
          <p:cNvSpPr>
            <a:spLocks noGrp="1"/>
          </p:cNvSpPr>
          <p:nvPr>
            <p:ph type="sldNum" sz="quarter" idx="10"/>
          </p:nvPr>
        </p:nvSpPr>
        <p:spPr/>
        <p:txBody>
          <a:bodyPr/>
          <a:lstStyle/>
          <a:p>
            <a:fld id="{4DE4D1FB-3DB2-4F30-9E2E-C6C1C17B1242}" type="slidenum">
              <a:rPr lang="en-US" smtClean="0"/>
              <a:t>6</a:t>
            </a:fld>
            <a:endParaRPr lang="en-US"/>
          </a:p>
        </p:txBody>
      </p:sp>
    </p:spTree>
    <p:extLst>
      <p:ext uri="{BB962C8B-B14F-4D97-AF65-F5344CB8AC3E}">
        <p14:creationId xmlns:p14="http://schemas.microsoft.com/office/powerpoint/2010/main" val="35652736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High</a:t>
            </a:r>
            <a:r>
              <a:rPr lang="en-US" baseline="0" dirty="0" smtClean="0"/>
              <a:t> percentage of staff responded who rarely work with ECA students – could affect staff data collection.</a:t>
            </a:r>
            <a:endParaRPr lang="en-US" dirty="0"/>
          </a:p>
        </p:txBody>
      </p:sp>
      <p:sp>
        <p:nvSpPr>
          <p:cNvPr id="4" name="Slide Number Placeholder 3"/>
          <p:cNvSpPr>
            <a:spLocks noGrp="1"/>
          </p:cNvSpPr>
          <p:nvPr>
            <p:ph type="sldNum" sz="quarter" idx="10"/>
          </p:nvPr>
        </p:nvSpPr>
        <p:spPr/>
        <p:txBody>
          <a:bodyPr/>
          <a:lstStyle/>
          <a:p>
            <a:fld id="{4DE4D1FB-3DB2-4F30-9E2E-C6C1C17B1242}" type="slidenum">
              <a:rPr lang="en-US" smtClean="0"/>
              <a:t>7</a:t>
            </a:fld>
            <a:endParaRPr lang="en-US"/>
          </a:p>
        </p:txBody>
      </p:sp>
    </p:spTree>
    <p:extLst>
      <p:ext uri="{BB962C8B-B14F-4D97-AF65-F5344CB8AC3E}">
        <p14:creationId xmlns:p14="http://schemas.microsoft.com/office/powerpoint/2010/main" val="4674869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E4D1FB-3DB2-4F30-9E2E-C6C1C17B1242}" type="slidenum">
              <a:rPr lang="en-US" smtClean="0"/>
              <a:t>8</a:t>
            </a:fld>
            <a:endParaRPr lang="en-US"/>
          </a:p>
        </p:txBody>
      </p:sp>
    </p:spTree>
    <p:extLst>
      <p:ext uri="{BB962C8B-B14F-4D97-AF65-F5344CB8AC3E}">
        <p14:creationId xmlns:p14="http://schemas.microsoft.com/office/powerpoint/2010/main" val="33709600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obvious discrepancies</a:t>
            </a:r>
            <a:r>
              <a:rPr lang="en-US" baseline="0" dirty="0" smtClean="0"/>
              <a:t> between what students report as average dating ages (hovers around ages 11-12 and 13-14) and parents’ perceptions. Though surprisingly, students report (17% compared to 0%) that dating relationships begin at age 10 or younger – a surprising find for S&amp;N assessors. </a:t>
            </a:r>
            <a:endParaRPr lang="en-US" dirty="0"/>
          </a:p>
        </p:txBody>
      </p:sp>
      <p:sp>
        <p:nvSpPr>
          <p:cNvPr id="4" name="Slide Number Placeholder 3"/>
          <p:cNvSpPr>
            <a:spLocks noGrp="1"/>
          </p:cNvSpPr>
          <p:nvPr>
            <p:ph type="sldNum" sz="quarter" idx="10"/>
          </p:nvPr>
        </p:nvSpPr>
        <p:spPr/>
        <p:txBody>
          <a:bodyPr/>
          <a:lstStyle/>
          <a:p>
            <a:fld id="{4DE4D1FB-3DB2-4F30-9E2E-C6C1C17B1242}" type="slidenum">
              <a:rPr lang="en-US" smtClean="0"/>
              <a:t>9</a:t>
            </a:fld>
            <a:endParaRPr lang="en-US"/>
          </a:p>
        </p:txBody>
      </p:sp>
    </p:spTree>
    <p:extLst>
      <p:ext uri="{BB962C8B-B14F-4D97-AF65-F5344CB8AC3E}">
        <p14:creationId xmlns:p14="http://schemas.microsoft.com/office/powerpoint/2010/main" val="1193572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1"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79"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4"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6/10/2014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6/10/2014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6/10/2014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6/10/2014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79"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1"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8"/>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6/10/2014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6/10/2014</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1"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6/10/2014</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pPr algn="ctr" eaLnBrk="1" latinLnBrk="0" hangingPunct="1"/>
            <a:fld id="{2C6B1FF6-39B9-40F5-8B67-33C6354A3D4F}" type="slidenum">
              <a:rPr kumimoji="0" lang="en-US" smtClean="0"/>
              <a:pPr algn="ctr" eaLnBrk="1" latinLnBrk="0" hangingPunct="1"/>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6/10/2014</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6/10/2014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1"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9"/>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1" y="1576104"/>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3"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5" y="2253386"/>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6/10/2014</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kumimoji="0"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6"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1"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81"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6/10/2014</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1"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79" y="5051293"/>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1"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1" y="1100629"/>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pPr algn="r" eaLnBrk="1" latinLnBrk="0" hangingPunct="1"/>
            <a:fld id="{9D21D778-B565-4D7E-94D7-64010A445B68}" type="datetimeFigureOut">
              <a:rPr lang="en-US" smtClean="0"/>
              <a:pPr algn="r" eaLnBrk="1" latinLnBrk="0" hangingPunct="1"/>
              <a:t>6/10/2014</a:t>
            </a:fld>
            <a:endParaRPr lang="en-US" sz="1400" dirty="0">
              <a:solidFill>
                <a:srgbClr val="FFFFFF"/>
              </a:solidFill>
            </a:endParaRPr>
          </a:p>
        </p:txBody>
      </p:sp>
      <p:sp>
        <p:nvSpPr>
          <p:cNvPr id="5" name="Footer Placeholder 4"/>
          <p:cNvSpPr>
            <a:spLocks noGrp="1"/>
          </p:cNvSpPr>
          <p:nvPr>
            <p:ph type="ftr" sz="quarter" idx="3"/>
          </p:nvPr>
        </p:nvSpPr>
        <p:spPr>
          <a:xfrm>
            <a:off x="3517515"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pPr algn="l" eaLnBrk="1" latinLnBrk="0" hangingPunct="1"/>
            <a:endParaRPr kumimoji="0" lang="en-US" dirty="0">
              <a:solidFill>
                <a:srgbClr val="FFFFFF"/>
              </a:solidFill>
            </a:endParaRPr>
          </a:p>
        </p:txBody>
      </p:sp>
      <p:sp>
        <p:nvSpPr>
          <p:cNvPr id="6" name="Slide Number Placeholder 5"/>
          <p:cNvSpPr>
            <a:spLocks noGrp="1"/>
          </p:cNvSpPr>
          <p:nvPr>
            <p:ph type="sldNum" sz="quarter" idx="4"/>
          </p:nvPr>
        </p:nvSpPr>
        <p:spPr>
          <a:xfrm>
            <a:off x="8401039"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14.xml"/></Relationships>
</file>

<file path=ppt/slides/_rels/slide14.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rot="19140000">
            <a:off x="656426" y="1300624"/>
            <a:ext cx="5648623" cy="1694165"/>
          </a:xfrm>
        </p:spPr>
        <p:txBody>
          <a:bodyPr/>
          <a:lstStyle/>
          <a:p>
            <a:r>
              <a:rPr lang="en-US" sz="3600" dirty="0" smtClean="0"/>
              <a:t>Early College Academy</a:t>
            </a:r>
            <a:r>
              <a:rPr lang="en-US" dirty="0" smtClean="0"/>
              <a:t/>
            </a:r>
            <a:br>
              <a:rPr lang="en-US" dirty="0" smtClean="0"/>
            </a:br>
            <a:r>
              <a:rPr lang="en-US" dirty="0" smtClean="0"/>
              <a:t>Strengths and Needs Assessment</a:t>
            </a:r>
            <a:endParaRPr lang="en-US" dirty="0"/>
          </a:p>
        </p:txBody>
      </p:sp>
      <p:sp>
        <p:nvSpPr>
          <p:cNvPr id="2" name="Subtitle 1"/>
          <p:cNvSpPr>
            <a:spLocks noGrp="1"/>
          </p:cNvSpPr>
          <p:nvPr>
            <p:ph type="subTitle" idx="1"/>
          </p:nvPr>
        </p:nvSpPr>
        <p:spPr/>
        <p:txBody>
          <a:bodyPr/>
          <a:lstStyle/>
          <a:p>
            <a:r>
              <a:rPr lang="en-US" dirty="0" smtClean="0"/>
              <a:t>Fall 2012 – Spring 2013</a:t>
            </a:r>
            <a:endParaRPr lang="en-US" dirty="0"/>
          </a:p>
        </p:txBody>
      </p:sp>
      <p:pic>
        <p:nvPicPr>
          <p:cNvPr id="1026" name="Picture 2" descr="C:\Users\Kimbellb\Desktop\STEP Web page materials\step artwork full colo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8200" y="2697217"/>
            <a:ext cx="4169536" cy="373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7324109"/>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1000"/>
                                        <p:tgtEl>
                                          <p:spTgt spid="2">
                                            <p:txEl>
                                              <p:pRg st="0" end="0"/>
                                            </p:txEl>
                                          </p:spTgt>
                                        </p:tgtEl>
                                      </p:cBhvr>
                                    </p:animEffect>
                                    <p:anim calcmode="lin" valueType="num">
                                      <p:cBhvr>
                                        <p:cTn id="13"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Intimacy in Teen Dating Relationships</a:t>
            </a:r>
            <a:endParaRPr lang="en-US" dirty="0"/>
          </a:p>
        </p:txBody>
      </p:sp>
      <p:graphicFrame>
        <p:nvGraphicFramePr>
          <p:cNvPr id="4" name="Content Placeholder 6"/>
          <p:cNvGraphicFramePr>
            <a:graphicFrameLocks noGrp="1"/>
          </p:cNvGraphicFramePr>
          <p:nvPr>
            <p:ph idx="1"/>
            <p:extLst>
              <p:ext uri="{D42A27DB-BD31-4B8C-83A1-F6EECF244321}">
                <p14:modId xmlns:p14="http://schemas.microsoft.com/office/powerpoint/2010/main" val="630738698"/>
              </p:ext>
            </p:extLst>
          </p:nvPr>
        </p:nvGraphicFramePr>
        <p:xfrm>
          <a:off x="381000" y="1143000"/>
          <a:ext cx="8229600" cy="3579812"/>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28575" y="5029200"/>
            <a:ext cx="9144000" cy="1738938"/>
          </a:xfrm>
          <a:prstGeom prst="rect">
            <a:avLst/>
          </a:prstGeom>
        </p:spPr>
        <p:txBody>
          <a:bodyPr wrap="square">
            <a:spAutoFit/>
          </a:bodyPr>
          <a:lstStyle/>
          <a:p>
            <a:r>
              <a:rPr lang="en-US" sz="1400" b="1" dirty="0">
                <a:latin typeface="Arial" pitchFamily="34" charset="0"/>
                <a:cs typeface="Arial" pitchFamily="34" charset="0"/>
              </a:rPr>
              <a:t>Question to </a:t>
            </a:r>
            <a:r>
              <a:rPr lang="en-US" sz="1400" b="1" dirty="0" smtClean="0">
                <a:latin typeface="Arial" pitchFamily="34" charset="0"/>
                <a:cs typeface="Arial" pitchFamily="34" charset="0"/>
              </a:rPr>
              <a:t>Staff</a:t>
            </a:r>
            <a:r>
              <a:rPr lang="en-US" sz="1400" b="1" dirty="0">
                <a:latin typeface="Arial" pitchFamily="34" charset="0"/>
                <a:cs typeface="Arial" pitchFamily="34" charset="0"/>
              </a:rPr>
              <a:t>: #</a:t>
            </a:r>
            <a:r>
              <a:rPr lang="en-US" sz="1400" b="1" dirty="0" smtClean="0">
                <a:latin typeface="Arial" pitchFamily="34" charset="0"/>
                <a:cs typeface="Arial" pitchFamily="34" charset="0"/>
              </a:rPr>
              <a:t>7</a:t>
            </a:r>
          </a:p>
          <a:p>
            <a:pPr marL="285750" indent="-285750">
              <a:buFont typeface="Arial" pitchFamily="34" charset="0"/>
              <a:buChar char="•"/>
            </a:pPr>
            <a:r>
              <a:rPr lang="en-US" sz="1300" dirty="0" smtClean="0">
                <a:latin typeface="Arial" pitchFamily="34" charset="0"/>
                <a:cs typeface="Arial" pitchFamily="34" charset="0"/>
              </a:rPr>
              <a:t>In </a:t>
            </a:r>
            <a:r>
              <a:rPr lang="en-US" sz="1300" dirty="0">
                <a:latin typeface="Arial" pitchFamily="34" charset="0"/>
                <a:cs typeface="Arial" pitchFamily="34" charset="0"/>
              </a:rPr>
              <a:t>your opinion, what would you say is part of a boyfriend or girlfriend relationship among the ECA youth? </a:t>
            </a:r>
            <a:r>
              <a:rPr lang="en-US" sz="1300" dirty="0" smtClean="0">
                <a:latin typeface="Arial" pitchFamily="34" charset="0"/>
                <a:cs typeface="Arial" pitchFamily="34" charset="0"/>
              </a:rPr>
              <a:t>(Mark </a:t>
            </a:r>
            <a:r>
              <a:rPr lang="en-US" sz="1300" dirty="0">
                <a:latin typeface="Arial" pitchFamily="34" charset="0"/>
                <a:cs typeface="Arial" pitchFamily="34" charset="0"/>
              </a:rPr>
              <a:t>all that apply</a:t>
            </a:r>
            <a:r>
              <a:rPr lang="en-US" sz="1300" dirty="0" smtClean="0">
                <a:latin typeface="Arial" pitchFamily="34" charset="0"/>
                <a:cs typeface="Arial" pitchFamily="34" charset="0"/>
              </a:rPr>
              <a:t>)</a:t>
            </a:r>
            <a:endParaRPr lang="en-US" sz="1300" dirty="0">
              <a:latin typeface="Arial" pitchFamily="34" charset="0"/>
              <a:cs typeface="Arial" pitchFamily="34" charset="0"/>
            </a:endParaRPr>
          </a:p>
          <a:p>
            <a:r>
              <a:rPr lang="en-US" sz="1400" b="1" dirty="0">
                <a:latin typeface="Arial" pitchFamily="34" charset="0"/>
                <a:cs typeface="Arial" pitchFamily="34" charset="0"/>
              </a:rPr>
              <a:t>Question Parents: #10 </a:t>
            </a:r>
            <a:endParaRPr lang="en-US" sz="1400" b="1" dirty="0" smtClean="0">
              <a:latin typeface="Arial" pitchFamily="34" charset="0"/>
              <a:cs typeface="Arial" pitchFamily="34" charset="0"/>
            </a:endParaRPr>
          </a:p>
          <a:p>
            <a:pPr marL="285750" indent="-285750">
              <a:buFont typeface="Arial" pitchFamily="34" charset="0"/>
              <a:buChar char="•"/>
            </a:pPr>
            <a:r>
              <a:rPr lang="en-US" sz="1300" dirty="0" smtClean="0">
                <a:latin typeface="Arial" pitchFamily="34" charset="0"/>
                <a:cs typeface="Arial" pitchFamily="34" charset="0"/>
              </a:rPr>
              <a:t>In </a:t>
            </a:r>
            <a:r>
              <a:rPr lang="en-US" sz="1300" dirty="0">
                <a:latin typeface="Arial" pitchFamily="34" charset="0"/>
                <a:cs typeface="Arial" pitchFamily="34" charset="0"/>
              </a:rPr>
              <a:t>your opinion, what would you say is part of a dating relationship among ECA youth? (Circle all that apply</a:t>
            </a:r>
            <a:r>
              <a:rPr lang="en-US" sz="1300" dirty="0" smtClean="0">
                <a:latin typeface="Arial" pitchFamily="34" charset="0"/>
                <a:cs typeface="Arial" pitchFamily="34" charset="0"/>
              </a:rPr>
              <a:t>)</a:t>
            </a:r>
            <a:endParaRPr lang="en-US" sz="1300" dirty="0">
              <a:latin typeface="Arial" pitchFamily="34" charset="0"/>
              <a:cs typeface="Arial" pitchFamily="34" charset="0"/>
            </a:endParaRPr>
          </a:p>
          <a:p>
            <a:r>
              <a:rPr lang="en-US" sz="1400" b="1" dirty="0" smtClean="0">
                <a:latin typeface="Arial" pitchFamily="34" charset="0"/>
                <a:cs typeface="Arial" pitchFamily="34" charset="0"/>
              </a:rPr>
              <a:t>Question </a:t>
            </a:r>
            <a:r>
              <a:rPr lang="en-US" sz="1400" b="1" dirty="0">
                <a:latin typeface="Arial" pitchFamily="34" charset="0"/>
                <a:cs typeface="Arial" pitchFamily="34" charset="0"/>
              </a:rPr>
              <a:t>to Students: #7 </a:t>
            </a:r>
            <a:endParaRPr lang="en-US" sz="1400" b="1" dirty="0" smtClean="0">
              <a:latin typeface="Arial" pitchFamily="34" charset="0"/>
              <a:cs typeface="Arial" pitchFamily="34" charset="0"/>
            </a:endParaRPr>
          </a:p>
          <a:p>
            <a:pPr marL="285750" indent="-285750">
              <a:buFont typeface="Arial" pitchFamily="34" charset="0"/>
              <a:buChar char="•"/>
            </a:pPr>
            <a:r>
              <a:rPr lang="en-US" sz="1300" dirty="0" smtClean="0">
                <a:latin typeface="Arial" pitchFamily="34" charset="0"/>
                <a:cs typeface="Arial" pitchFamily="34" charset="0"/>
              </a:rPr>
              <a:t>In </a:t>
            </a:r>
            <a:r>
              <a:rPr lang="en-US" sz="1300" dirty="0">
                <a:latin typeface="Arial" pitchFamily="34" charset="0"/>
                <a:cs typeface="Arial" pitchFamily="34" charset="0"/>
              </a:rPr>
              <a:t>your opinion, what would say is part of a boyfriend or girlfriend relationship among the ECA youth?  (Mark all that apply)</a:t>
            </a:r>
          </a:p>
        </p:txBody>
      </p:sp>
    </p:spTree>
    <p:extLst>
      <p:ext uri="{BB962C8B-B14F-4D97-AF65-F5344CB8AC3E}">
        <p14:creationId xmlns:p14="http://schemas.microsoft.com/office/powerpoint/2010/main" val="3414904651"/>
      </p:ext>
    </p:extLst>
  </p:cSld>
  <p:clrMapOvr>
    <a:masterClrMapping/>
  </p:clrMapOvr>
  <mc:AlternateContent xmlns:mc="http://schemas.openxmlformats.org/markup-compatibility/2006" xmlns:p14="http://schemas.microsoft.com/office/powerpoint/2010/main">
    <mc:Choice Requires="p14">
      <p:transition spd="slow" p14:dur="15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fade">
                                      <p:cBhvr>
                                        <p:cTn id="19" dur="1000"/>
                                        <p:tgtEl>
                                          <p:spTgt spid="4">
                                            <p:graphicEl>
                                              <a:chart seriesIdx="-3" categoryIdx="-3" bldStep="gridLegend"/>
                                            </p:graphicEl>
                                          </p:spTgt>
                                        </p:tgtEl>
                                      </p:cBhvr>
                                    </p:animEffect>
                                    <p:anim calcmode="lin" valueType="num">
                                      <p:cBhvr>
                                        <p:cTn id="20" dur="1000" fill="hold"/>
                                        <p:tgtEl>
                                          <p:spTgt spid="4">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21" dur="1000" fill="hold"/>
                                        <p:tgtEl>
                                          <p:spTgt spid="4">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fade">
                                      <p:cBhvr>
                                        <p:cTn id="26" dur="1000"/>
                                        <p:tgtEl>
                                          <p:spTgt spid="4">
                                            <p:graphicEl>
                                              <a:chart seriesIdx="0" categoryIdx="-4" bldStep="series"/>
                                            </p:graphicEl>
                                          </p:spTgt>
                                        </p:tgtEl>
                                      </p:cBhvr>
                                    </p:animEffect>
                                    <p:anim calcmode="lin" valueType="num">
                                      <p:cBhvr>
                                        <p:cTn id="27" dur="1000" fill="hold"/>
                                        <p:tgtEl>
                                          <p:spTgt spid="4">
                                            <p:graphicEl>
                                              <a:chart seriesIdx="0" categoryIdx="-4" bldStep="series"/>
                                            </p:graphicEl>
                                          </p:spTgt>
                                        </p:tgtEl>
                                        <p:attrNameLst>
                                          <p:attrName>ppt_x</p:attrName>
                                        </p:attrNameLst>
                                      </p:cBhvr>
                                      <p:tavLst>
                                        <p:tav tm="0">
                                          <p:val>
                                            <p:strVal val="#ppt_x"/>
                                          </p:val>
                                        </p:tav>
                                        <p:tav tm="100000">
                                          <p:val>
                                            <p:strVal val="#ppt_x"/>
                                          </p:val>
                                        </p:tav>
                                      </p:tavLst>
                                    </p:anim>
                                    <p:anim calcmode="lin" valueType="num">
                                      <p:cBhvr>
                                        <p:cTn id="28" dur="1000" fill="hold"/>
                                        <p:tgtEl>
                                          <p:spTgt spid="4">
                                            <p:graphicEl>
                                              <a:chart seriesIdx="0" categoryIdx="-4" bldStep="series"/>
                                            </p:graphic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4">
                                            <p:graphicEl>
                                              <a:chart seriesIdx="1" categoryIdx="-4" bldStep="series"/>
                                            </p:graphicEl>
                                          </p:spTgt>
                                        </p:tgtEl>
                                        <p:attrNameLst>
                                          <p:attrName>style.visibility</p:attrName>
                                        </p:attrNameLst>
                                      </p:cBhvr>
                                      <p:to>
                                        <p:strVal val="visible"/>
                                      </p:to>
                                    </p:set>
                                    <p:animEffect transition="in" filter="fade">
                                      <p:cBhvr>
                                        <p:cTn id="33" dur="1000"/>
                                        <p:tgtEl>
                                          <p:spTgt spid="4">
                                            <p:graphicEl>
                                              <a:chart seriesIdx="1" categoryIdx="-4" bldStep="series"/>
                                            </p:graphicEl>
                                          </p:spTgt>
                                        </p:tgtEl>
                                      </p:cBhvr>
                                    </p:animEffect>
                                    <p:anim calcmode="lin" valueType="num">
                                      <p:cBhvr>
                                        <p:cTn id="34" dur="1000" fill="hold"/>
                                        <p:tgtEl>
                                          <p:spTgt spid="4">
                                            <p:graphicEl>
                                              <a:chart seriesIdx="1" categoryIdx="-4" bldStep="series"/>
                                            </p:graphicEl>
                                          </p:spTgt>
                                        </p:tgtEl>
                                        <p:attrNameLst>
                                          <p:attrName>ppt_x</p:attrName>
                                        </p:attrNameLst>
                                      </p:cBhvr>
                                      <p:tavLst>
                                        <p:tav tm="0">
                                          <p:val>
                                            <p:strVal val="#ppt_x"/>
                                          </p:val>
                                        </p:tav>
                                        <p:tav tm="100000">
                                          <p:val>
                                            <p:strVal val="#ppt_x"/>
                                          </p:val>
                                        </p:tav>
                                      </p:tavLst>
                                    </p:anim>
                                    <p:anim calcmode="lin" valueType="num">
                                      <p:cBhvr>
                                        <p:cTn id="35" dur="1000" fill="hold"/>
                                        <p:tgtEl>
                                          <p:spTgt spid="4">
                                            <p:graphicEl>
                                              <a:chart seriesIdx="1" categoryIdx="-4" bldStep="series"/>
                                            </p:graphic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4">
                                            <p:graphicEl>
                                              <a:chart seriesIdx="2" categoryIdx="-4" bldStep="series"/>
                                            </p:graphicEl>
                                          </p:spTgt>
                                        </p:tgtEl>
                                        <p:attrNameLst>
                                          <p:attrName>style.visibility</p:attrName>
                                        </p:attrNameLst>
                                      </p:cBhvr>
                                      <p:to>
                                        <p:strVal val="visible"/>
                                      </p:to>
                                    </p:set>
                                    <p:animEffect transition="in" filter="fade">
                                      <p:cBhvr>
                                        <p:cTn id="40" dur="1000"/>
                                        <p:tgtEl>
                                          <p:spTgt spid="4">
                                            <p:graphicEl>
                                              <a:chart seriesIdx="2" categoryIdx="-4" bldStep="series"/>
                                            </p:graphicEl>
                                          </p:spTgt>
                                        </p:tgtEl>
                                      </p:cBhvr>
                                    </p:animEffect>
                                    <p:anim calcmode="lin" valueType="num">
                                      <p:cBhvr>
                                        <p:cTn id="41" dur="1000" fill="hold"/>
                                        <p:tgtEl>
                                          <p:spTgt spid="4">
                                            <p:graphicEl>
                                              <a:chart seriesIdx="2" categoryIdx="-4" bldStep="series"/>
                                            </p:graphicEl>
                                          </p:spTgt>
                                        </p:tgtEl>
                                        <p:attrNameLst>
                                          <p:attrName>ppt_x</p:attrName>
                                        </p:attrNameLst>
                                      </p:cBhvr>
                                      <p:tavLst>
                                        <p:tav tm="0">
                                          <p:val>
                                            <p:strVal val="#ppt_x"/>
                                          </p:val>
                                        </p:tav>
                                        <p:tav tm="100000">
                                          <p:val>
                                            <p:strVal val="#ppt_x"/>
                                          </p:val>
                                        </p:tav>
                                      </p:tavLst>
                                    </p:anim>
                                    <p:anim calcmode="lin" valueType="num">
                                      <p:cBhvr>
                                        <p:cTn id="42" dur="1000" fill="hold"/>
                                        <p:tgtEl>
                                          <p:spTgt spid="4">
                                            <p:graphicEl>
                                              <a:chart seriesIdx="2" categoryIdx="-4" bldStep="series"/>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Chart bld="series"/>
        </p:bldSub>
      </p:bldGraphic>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Dating Violence Defined by Students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87804019"/>
              </p:ext>
            </p:extLst>
          </p:nvPr>
        </p:nvGraphicFramePr>
        <p:xfrm>
          <a:off x="533400" y="1066800"/>
          <a:ext cx="8229600" cy="3579812"/>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152400" y="5486400"/>
            <a:ext cx="8813505" cy="707886"/>
          </a:xfrm>
          <a:prstGeom prst="rect">
            <a:avLst/>
          </a:prstGeom>
          <a:noFill/>
        </p:spPr>
        <p:txBody>
          <a:bodyPr wrap="square" rtlCol="0">
            <a:spAutoFit/>
          </a:bodyPr>
          <a:lstStyle/>
          <a:p>
            <a:pPr algn="ctr"/>
            <a:r>
              <a:rPr lang="en-US" sz="2000" b="1" dirty="0" smtClean="0">
                <a:latin typeface="Arial" pitchFamily="34" charset="0"/>
                <a:cs typeface="Arial" pitchFamily="34" charset="0"/>
              </a:rPr>
              <a:t>Question to Students: #32</a:t>
            </a:r>
          </a:p>
          <a:p>
            <a:pPr algn="ctr"/>
            <a:r>
              <a:rPr lang="en-US" sz="2000" dirty="0">
                <a:latin typeface="Arial" pitchFamily="34" charset="0"/>
                <a:cs typeface="Arial" pitchFamily="34" charset="0"/>
              </a:rPr>
              <a:t>What behaviors/actions define dating violence? Mark all that apply.</a:t>
            </a:r>
            <a:endParaRPr lang="en-US" sz="2000" dirty="0" smtClean="0">
              <a:latin typeface="Arial" pitchFamily="34" charset="0"/>
              <a:cs typeface="Arial" pitchFamily="34" charset="0"/>
            </a:endParaRPr>
          </a:p>
        </p:txBody>
      </p:sp>
    </p:spTree>
    <p:extLst>
      <p:ext uri="{BB962C8B-B14F-4D97-AF65-F5344CB8AC3E}">
        <p14:creationId xmlns:p14="http://schemas.microsoft.com/office/powerpoint/2010/main" val="3556098225"/>
      </p:ext>
    </p:extLst>
  </p:cSld>
  <p:clrMapOvr>
    <a:masterClrMapping/>
  </p:clrMapOvr>
  <mc:AlternateContent xmlns:mc="http://schemas.openxmlformats.org/markup-compatibility/2006" xmlns:p14="http://schemas.microsoft.com/office/powerpoint/2010/main">
    <mc:Choice Requires="p14">
      <p:transition spd="slow" p14:dur="15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1000"/>
                                        <p:tgtEl>
                                          <p:spTgt spid="7">
                                            <p:txEl>
                                              <p:pRg st="1" end="1"/>
                                            </p:txEl>
                                          </p:spTgt>
                                        </p:tgtEl>
                                      </p:cBhvr>
                                    </p:animEffect>
                                    <p:anim calcmode="lin" valueType="num">
                                      <p:cBhvr>
                                        <p:cTn id="1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fade">
                                      <p:cBhvr>
                                        <p:cTn id="31" dur="1000"/>
                                        <p:tgtEl>
                                          <p:spTgt spid="4">
                                            <p:graphicEl>
                                              <a:chart seriesIdx="-3" categoryIdx="-3" bldStep="gridLegend"/>
                                            </p:graphicEl>
                                          </p:spTgt>
                                        </p:tgtEl>
                                      </p:cBhvr>
                                    </p:animEffect>
                                    <p:anim calcmode="lin" valueType="num">
                                      <p:cBhvr>
                                        <p:cTn id="32" dur="1000" fill="hold"/>
                                        <p:tgtEl>
                                          <p:spTgt spid="4">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33" dur="1000" fill="hold"/>
                                        <p:tgtEl>
                                          <p:spTgt spid="4">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4">
                                            <p:graphicEl>
                                              <a:chart seriesIdx="-4" categoryIdx="0" bldStep="category"/>
                                            </p:graphicEl>
                                          </p:spTgt>
                                        </p:tgtEl>
                                        <p:attrNameLst>
                                          <p:attrName>style.visibility</p:attrName>
                                        </p:attrNameLst>
                                      </p:cBhvr>
                                      <p:to>
                                        <p:strVal val="visible"/>
                                      </p:to>
                                    </p:set>
                                    <p:animEffect transition="in" filter="fade">
                                      <p:cBhvr>
                                        <p:cTn id="38" dur="1000"/>
                                        <p:tgtEl>
                                          <p:spTgt spid="4">
                                            <p:graphicEl>
                                              <a:chart seriesIdx="-4" categoryIdx="0" bldStep="category"/>
                                            </p:graphicEl>
                                          </p:spTgt>
                                        </p:tgtEl>
                                      </p:cBhvr>
                                    </p:animEffect>
                                    <p:anim calcmode="lin" valueType="num">
                                      <p:cBhvr>
                                        <p:cTn id="39" dur="1000" fill="hold"/>
                                        <p:tgtEl>
                                          <p:spTgt spid="4">
                                            <p:graphicEl>
                                              <a:chart seriesIdx="-4" categoryIdx="0" bldStep="category"/>
                                            </p:graphicEl>
                                          </p:spTgt>
                                        </p:tgtEl>
                                        <p:attrNameLst>
                                          <p:attrName>ppt_x</p:attrName>
                                        </p:attrNameLst>
                                      </p:cBhvr>
                                      <p:tavLst>
                                        <p:tav tm="0">
                                          <p:val>
                                            <p:strVal val="#ppt_x"/>
                                          </p:val>
                                        </p:tav>
                                        <p:tav tm="100000">
                                          <p:val>
                                            <p:strVal val="#ppt_x"/>
                                          </p:val>
                                        </p:tav>
                                      </p:tavLst>
                                    </p:anim>
                                    <p:anim calcmode="lin" valueType="num">
                                      <p:cBhvr>
                                        <p:cTn id="40" dur="1000" fill="hold"/>
                                        <p:tgtEl>
                                          <p:spTgt spid="4">
                                            <p:graphicEl>
                                              <a:chart seriesIdx="-4" categoryIdx="0" bldStep="category"/>
                                            </p:graphic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4">
                                            <p:graphicEl>
                                              <a:chart seriesIdx="-4" categoryIdx="1" bldStep="category"/>
                                            </p:graphicEl>
                                          </p:spTgt>
                                        </p:tgtEl>
                                        <p:attrNameLst>
                                          <p:attrName>style.visibility</p:attrName>
                                        </p:attrNameLst>
                                      </p:cBhvr>
                                      <p:to>
                                        <p:strVal val="visible"/>
                                      </p:to>
                                    </p:set>
                                    <p:animEffect transition="in" filter="fade">
                                      <p:cBhvr>
                                        <p:cTn id="45" dur="1000"/>
                                        <p:tgtEl>
                                          <p:spTgt spid="4">
                                            <p:graphicEl>
                                              <a:chart seriesIdx="-4" categoryIdx="1" bldStep="category"/>
                                            </p:graphicEl>
                                          </p:spTgt>
                                        </p:tgtEl>
                                      </p:cBhvr>
                                    </p:animEffect>
                                    <p:anim calcmode="lin" valueType="num">
                                      <p:cBhvr>
                                        <p:cTn id="46" dur="1000" fill="hold"/>
                                        <p:tgtEl>
                                          <p:spTgt spid="4">
                                            <p:graphicEl>
                                              <a:chart seriesIdx="-4" categoryIdx="1" bldStep="category"/>
                                            </p:graphicEl>
                                          </p:spTgt>
                                        </p:tgtEl>
                                        <p:attrNameLst>
                                          <p:attrName>ppt_x</p:attrName>
                                        </p:attrNameLst>
                                      </p:cBhvr>
                                      <p:tavLst>
                                        <p:tav tm="0">
                                          <p:val>
                                            <p:strVal val="#ppt_x"/>
                                          </p:val>
                                        </p:tav>
                                        <p:tav tm="100000">
                                          <p:val>
                                            <p:strVal val="#ppt_x"/>
                                          </p:val>
                                        </p:tav>
                                      </p:tavLst>
                                    </p:anim>
                                    <p:anim calcmode="lin" valueType="num">
                                      <p:cBhvr>
                                        <p:cTn id="47" dur="1000" fill="hold"/>
                                        <p:tgtEl>
                                          <p:spTgt spid="4">
                                            <p:graphicEl>
                                              <a:chart seriesIdx="-4" categoryIdx="1" bldStep="category"/>
                                            </p:graphic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4">
                                            <p:graphicEl>
                                              <a:chart seriesIdx="-4" categoryIdx="2" bldStep="category"/>
                                            </p:graphicEl>
                                          </p:spTgt>
                                        </p:tgtEl>
                                        <p:attrNameLst>
                                          <p:attrName>style.visibility</p:attrName>
                                        </p:attrNameLst>
                                      </p:cBhvr>
                                      <p:to>
                                        <p:strVal val="visible"/>
                                      </p:to>
                                    </p:set>
                                    <p:animEffect transition="in" filter="fade">
                                      <p:cBhvr>
                                        <p:cTn id="52" dur="1000"/>
                                        <p:tgtEl>
                                          <p:spTgt spid="4">
                                            <p:graphicEl>
                                              <a:chart seriesIdx="-4" categoryIdx="2" bldStep="category"/>
                                            </p:graphicEl>
                                          </p:spTgt>
                                        </p:tgtEl>
                                      </p:cBhvr>
                                    </p:animEffect>
                                    <p:anim calcmode="lin" valueType="num">
                                      <p:cBhvr>
                                        <p:cTn id="53" dur="1000" fill="hold"/>
                                        <p:tgtEl>
                                          <p:spTgt spid="4">
                                            <p:graphicEl>
                                              <a:chart seriesIdx="-4" categoryIdx="2" bldStep="category"/>
                                            </p:graphicEl>
                                          </p:spTgt>
                                        </p:tgtEl>
                                        <p:attrNameLst>
                                          <p:attrName>ppt_x</p:attrName>
                                        </p:attrNameLst>
                                      </p:cBhvr>
                                      <p:tavLst>
                                        <p:tav tm="0">
                                          <p:val>
                                            <p:strVal val="#ppt_x"/>
                                          </p:val>
                                        </p:tav>
                                        <p:tav tm="100000">
                                          <p:val>
                                            <p:strVal val="#ppt_x"/>
                                          </p:val>
                                        </p:tav>
                                      </p:tavLst>
                                    </p:anim>
                                    <p:anim calcmode="lin" valueType="num">
                                      <p:cBhvr>
                                        <p:cTn id="54" dur="1000" fill="hold"/>
                                        <p:tgtEl>
                                          <p:spTgt spid="4">
                                            <p:graphicEl>
                                              <a:chart seriesIdx="-4" categoryIdx="2" bldStep="category"/>
                                            </p:graphic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4">
                                            <p:graphicEl>
                                              <a:chart seriesIdx="-4" categoryIdx="3" bldStep="category"/>
                                            </p:graphicEl>
                                          </p:spTgt>
                                        </p:tgtEl>
                                        <p:attrNameLst>
                                          <p:attrName>style.visibility</p:attrName>
                                        </p:attrNameLst>
                                      </p:cBhvr>
                                      <p:to>
                                        <p:strVal val="visible"/>
                                      </p:to>
                                    </p:set>
                                    <p:animEffect transition="in" filter="fade">
                                      <p:cBhvr>
                                        <p:cTn id="59" dur="1000"/>
                                        <p:tgtEl>
                                          <p:spTgt spid="4">
                                            <p:graphicEl>
                                              <a:chart seriesIdx="-4" categoryIdx="3" bldStep="category"/>
                                            </p:graphicEl>
                                          </p:spTgt>
                                        </p:tgtEl>
                                      </p:cBhvr>
                                    </p:animEffect>
                                    <p:anim calcmode="lin" valueType="num">
                                      <p:cBhvr>
                                        <p:cTn id="60" dur="1000" fill="hold"/>
                                        <p:tgtEl>
                                          <p:spTgt spid="4">
                                            <p:graphicEl>
                                              <a:chart seriesIdx="-4" categoryIdx="3" bldStep="category"/>
                                            </p:graphicEl>
                                          </p:spTgt>
                                        </p:tgtEl>
                                        <p:attrNameLst>
                                          <p:attrName>ppt_x</p:attrName>
                                        </p:attrNameLst>
                                      </p:cBhvr>
                                      <p:tavLst>
                                        <p:tav tm="0">
                                          <p:val>
                                            <p:strVal val="#ppt_x"/>
                                          </p:val>
                                        </p:tav>
                                        <p:tav tm="100000">
                                          <p:val>
                                            <p:strVal val="#ppt_x"/>
                                          </p:val>
                                        </p:tav>
                                      </p:tavLst>
                                    </p:anim>
                                    <p:anim calcmode="lin" valueType="num">
                                      <p:cBhvr>
                                        <p:cTn id="61" dur="1000" fill="hold"/>
                                        <p:tgtEl>
                                          <p:spTgt spid="4">
                                            <p:graphicEl>
                                              <a:chart seriesIdx="-4" categoryIdx="3" bldStep="category"/>
                                            </p:graphic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4">
                                            <p:graphicEl>
                                              <a:chart seriesIdx="-4" categoryIdx="4" bldStep="category"/>
                                            </p:graphicEl>
                                          </p:spTgt>
                                        </p:tgtEl>
                                        <p:attrNameLst>
                                          <p:attrName>style.visibility</p:attrName>
                                        </p:attrNameLst>
                                      </p:cBhvr>
                                      <p:to>
                                        <p:strVal val="visible"/>
                                      </p:to>
                                    </p:set>
                                    <p:animEffect transition="in" filter="fade">
                                      <p:cBhvr>
                                        <p:cTn id="66" dur="1000"/>
                                        <p:tgtEl>
                                          <p:spTgt spid="4">
                                            <p:graphicEl>
                                              <a:chart seriesIdx="-4" categoryIdx="4" bldStep="category"/>
                                            </p:graphicEl>
                                          </p:spTgt>
                                        </p:tgtEl>
                                      </p:cBhvr>
                                    </p:animEffect>
                                    <p:anim calcmode="lin" valueType="num">
                                      <p:cBhvr>
                                        <p:cTn id="67" dur="1000" fill="hold"/>
                                        <p:tgtEl>
                                          <p:spTgt spid="4">
                                            <p:graphicEl>
                                              <a:chart seriesIdx="-4" categoryIdx="4" bldStep="category"/>
                                            </p:graphicEl>
                                          </p:spTgt>
                                        </p:tgtEl>
                                        <p:attrNameLst>
                                          <p:attrName>ppt_x</p:attrName>
                                        </p:attrNameLst>
                                      </p:cBhvr>
                                      <p:tavLst>
                                        <p:tav tm="0">
                                          <p:val>
                                            <p:strVal val="#ppt_x"/>
                                          </p:val>
                                        </p:tav>
                                        <p:tav tm="100000">
                                          <p:val>
                                            <p:strVal val="#ppt_x"/>
                                          </p:val>
                                        </p:tav>
                                      </p:tavLst>
                                    </p:anim>
                                    <p:anim calcmode="lin" valueType="num">
                                      <p:cBhvr>
                                        <p:cTn id="68" dur="1000" fill="hold"/>
                                        <p:tgtEl>
                                          <p:spTgt spid="4">
                                            <p:graphicEl>
                                              <a:chart seriesIdx="-4" categoryIdx="4" bldStep="category"/>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Chart bld="category"/>
        </p:bldSub>
      </p:bldGraphic>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Teen Dating Violence/arguing/fighting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23302581"/>
              </p:ext>
            </p:extLst>
          </p:nvPr>
        </p:nvGraphicFramePr>
        <p:xfrm>
          <a:off x="457200" y="1066800"/>
          <a:ext cx="8382000" cy="380841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762000" y="5276671"/>
            <a:ext cx="7804596" cy="1200329"/>
          </a:xfrm>
          <a:prstGeom prst="rect">
            <a:avLst/>
          </a:prstGeom>
          <a:noFill/>
        </p:spPr>
        <p:txBody>
          <a:bodyPr wrap="square" rtlCol="0">
            <a:spAutoFit/>
          </a:bodyPr>
          <a:lstStyle/>
          <a:p>
            <a:r>
              <a:rPr lang="en-US" sz="2400" b="1" dirty="0" smtClean="0">
                <a:latin typeface="Arial" pitchFamily="34" charset="0"/>
                <a:cs typeface="Arial" pitchFamily="34" charset="0"/>
              </a:rPr>
              <a:t>Question to Students: #15</a:t>
            </a:r>
          </a:p>
          <a:p>
            <a:pPr marL="285750" indent="-285750">
              <a:buFont typeface="Arial" pitchFamily="34" charset="0"/>
              <a:buChar char="•"/>
            </a:pPr>
            <a:r>
              <a:rPr lang="en-US" sz="2400" dirty="0">
                <a:latin typeface="Arial" pitchFamily="34" charset="0"/>
                <a:cs typeface="Arial" pitchFamily="34" charset="0"/>
              </a:rPr>
              <a:t>In your dating experience, how often do you and your partner(s) argue?</a:t>
            </a:r>
          </a:p>
        </p:txBody>
      </p:sp>
    </p:spTree>
    <p:extLst>
      <p:ext uri="{BB962C8B-B14F-4D97-AF65-F5344CB8AC3E}">
        <p14:creationId xmlns:p14="http://schemas.microsoft.com/office/powerpoint/2010/main" val="3427443727"/>
      </p:ext>
    </p:extLst>
  </p:cSld>
  <p:clrMapOvr>
    <a:masterClrMapping/>
  </p:clrMapOvr>
  <mc:AlternateContent xmlns:mc="http://schemas.openxmlformats.org/markup-compatibility/2006" xmlns:p14="http://schemas.microsoft.com/office/powerpoint/2010/main">
    <mc:Choice Requires="p14">
      <p:transition spd="slow" p14:dur="15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fade">
                                      <p:cBhvr>
                                        <p:cTn id="19" dur="500"/>
                                        <p:tgtEl>
                                          <p:spTgt spid="4">
                                            <p:graphicEl>
                                              <a:chart seriesIdx="-3" categoryIdx="-3" bldStep="gridLegend"/>
                                            </p:graphicEl>
                                          </p:spTgt>
                                        </p:tgtEl>
                                      </p:cBhvr>
                                    </p:animEffect>
                                    <p:anim calcmode="lin" valueType="num">
                                      <p:cBhvr>
                                        <p:cTn id="20" dur="500" fill="hold"/>
                                        <p:tgtEl>
                                          <p:spTgt spid="4">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21" dur="500" fill="hold"/>
                                        <p:tgtEl>
                                          <p:spTgt spid="4">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graphicEl>
                                              <a:chart seriesIdx="-4" categoryIdx="0" bldStep="category"/>
                                            </p:graphicEl>
                                          </p:spTgt>
                                        </p:tgtEl>
                                        <p:attrNameLst>
                                          <p:attrName>style.visibility</p:attrName>
                                        </p:attrNameLst>
                                      </p:cBhvr>
                                      <p:to>
                                        <p:strVal val="visible"/>
                                      </p:to>
                                    </p:set>
                                    <p:animEffect transition="in" filter="fade">
                                      <p:cBhvr>
                                        <p:cTn id="26" dur="500"/>
                                        <p:tgtEl>
                                          <p:spTgt spid="4">
                                            <p:graphicEl>
                                              <a:chart seriesIdx="-4" categoryIdx="0" bldStep="category"/>
                                            </p:graphicEl>
                                          </p:spTgt>
                                        </p:tgtEl>
                                      </p:cBhvr>
                                    </p:animEffect>
                                    <p:anim calcmode="lin" valueType="num">
                                      <p:cBhvr>
                                        <p:cTn id="27" dur="500" fill="hold"/>
                                        <p:tgtEl>
                                          <p:spTgt spid="4">
                                            <p:graphicEl>
                                              <a:chart seriesIdx="-4" categoryIdx="0" bldStep="category"/>
                                            </p:graphicEl>
                                          </p:spTgt>
                                        </p:tgtEl>
                                        <p:attrNameLst>
                                          <p:attrName>ppt_x</p:attrName>
                                        </p:attrNameLst>
                                      </p:cBhvr>
                                      <p:tavLst>
                                        <p:tav tm="0">
                                          <p:val>
                                            <p:strVal val="#ppt_x"/>
                                          </p:val>
                                        </p:tav>
                                        <p:tav tm="100000">
                                          <p:val>
                                            <p:strVal val="#ppt_x"/>
                                          </p:val>
                                        </p:tav>
                                      </p:tavLst>
                                    </p:anim>
                                    <p:anim calcmode="lin" valueType="num">
                                      <p:cBhvr>
                                        <p:cTn id="28" dur="500" fill="hold"/>
                                        <p:tgtEl>
                                          <p:spTgt spid="4">
                                            <p:graphicEl>
                                              <a:chart seriesIdx="-4" categoryIdx="0" bldStep="category"/>
                                            </p:graphic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4">
                                            <p:graphicEl>
                                              <a:chart seriesIdx="-4" categoryIdx="1" bldStep="category"/>
                                            </p:graphicEl>
                                          </p:spTgt>
                                        </p:tgtEl>
                                        <p:attrNameLst>
                                          <p:attrName>style.visibility</p:attrName>
                                        </p:attrNameLst>
                                      </p:cBhvr>
                                      <p:to>
                                        <p:strVal val="visible"/>
                                      </p:to>
                                    </p:set>
                                    <p:animEffect transition="in" filter="fade">
                                      <p:cBhvr>
                                        <p:cTn id="33" dur="500"/>
                                        <p:tgtEl>
                                          <p:spTgt spid="4">
                                            <p:graphicEl>
                                              <a:chart seriesIdx="-4" categoryIdx="1" bldStep="category"/>
                                            </p:graphicEl>
                                          </p:spTgt>
                                        </p:tgtEl>
                                      </p:cBhvr>
                                    </p:animEffect>
                                    <p:anim calcmode="lin" valueType="num">
                                      <p:cBhvr>
                                        <p:cTn id="34" dur="500" fill="hold"/>
                                        <p:tgtEl>
                                          <p:spTgt spid="4">
                                            <p:graphicEl>
                                              <a:chart seriesIdx="-4" categoryIdx="1" bldStep="category"/>
                                            </p:graphicEl>
                                          </p:spTgt>
                                        </p:tgtEl>
                                        <p:attrNameLst>
                                          <p:attrName>ppt_x</p:attrName>
                                        </p:attrNameLst>
                                      </p:cBhvr>
                                      <p:tavLst>
                                        <p:tav tm="0">
                                          <p:val>
                                            <p:strVal val="#ppt_x"/>
                                          </p:val>
                                        </p:tav>
                                        <p:tav tm="100000">
                                          <p:val>
                                            <p:strVal val="#ppt_x"/>
                                          </p:val>
                                        </p:tav>
                                      </p:tavLst>
                                    </p:anim>
                                    <p:anim calcmode="lin" valueType="num">
                                      <p:cBhvr>
                                        <p:cTn id="35" dur="500" fill="hold"/>
                                        <p:tgtEl>
                                          <p:spTgt spid="4">
                                            <p:graphicEl>
                                              <a:chart seriesIdx="-4" categoryIdx="1" bldStep="category"/>
                                            </p:graphic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4">
                                            <p:graphicEl>
                                              <a:chart seriesIdx="-4" categoryIdx="2" bldStep="category"/>
                                            </p:graphicEl>
                                          </p:spTgt>
                                        </p:tgtEl>
                                        <p:attrNameLst>
                                          <p:attrName>style.visibility</p:attrName>
                                        </p:attrNameLst>
                                      </p:cBhvr>
                                      <p:to>
                                        <p:strVal val="visible"/>
                                      </p:to>
                                    </p:set>
                                    <p:animEffect transition="in" filter="fade">
                                      <p:cBhvr>
                                        <p:cTn id="40" dur="500"/>
                                        <p:tgtEl>
                                          <p:spTgt spid="4">
                                            <p:graphicEl>
                                              <a:chart seriesIdx="-4" categoryIdx="2" bldStep="category"/>
                                            </p:graphicEl>
                                          </p:spTgt>
                                        </p:tgtEl>
                                      </p:cBhvr>
                                    </p:animEffect>
                                    <p:anim calcmode="lin" valueType="num">
                                      <p:cBhvr>
                                        <p:cTn id="41" dur="500" fill="hold"/>
                                        <p:tgtEl>
                                          <p:spTgt spid="4">
                                            <p:graphicEl>
                                              <a:chart seriesIdx="-4" categoryIdx="2" bldStep="category"/>
                                            </p:graphicEl>
                                          </p:spTgt>
                                        </p:tgtEl>
                                        <p:attrNameLst>
                                          <p:attrName>ppt_x</p:attrName>
                                        </p:attrNameLst>
                                      </p:cBhvr>
                                      <p:tavLst>
                                        <p:tav tm="0">
                                          <p:val>
                                            <p:strVal val="#ppt_x"/>
                                          </p:val>
                                        </p:tav>
                                        <p:tav tm="100000">
                                          <p:val>
                                            <p:strVal val="#ppt_x"/>
                                          </p:val>
                                        </p:tav>
                                      </p:tavLst>
                                    </p:anim>
                                    <p:anim calcmode="lin" valueType="num">
                                      <p:cBhvr>
                                        <p:cTn id="42" dur="500" fill="hold"/>
                                        <p:tgtEl>
                                          <p:spTgt spid="4">
                                            <p:graphicEl>
                                              <a:chart seriesIdx="-4" categoryIdx="2" bldStep="category"/>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Chart bld="category"/>
        </p:bldSub>
      </p:bldGraphic>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Teen Dating Violence/Arguing/Fighting Continued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13404861"/>
              </p:ext>
            </p:extLst>
          </p:nvPr>
        </p:nvGraphicFramePr>
        <p:xfrm>
          <a:off x="152400" y="1143000"/>
          <a:ext cx="5334000" cy="37338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406695" y="5105400"/>
            <a:ext cx="8813505" cy="1015663"/>
          </a:xfrm>
          <a:prstGeom prst="rect">
            <a:avLst/>
          </a:prstGeom>
          <a:noFill/>
        </p:spPr>
        <p:txBody>
          <a:bodyPr wrap="square" rtlCol="0">
            <a:spAutoFit/>
          </a:bodyPr>
          <a:lstStyle/>
          <a:p>
            <a:r>
              <a:rPr lang="en-US" sz="2000" b="1" dirty="0" smtClean="0">
                <a:latin typeface="Arial" pitchFamily="34" charset="0"/>
                <a:cs typeface="Arial" pitchFamily="34" charset="0"/>
              </a:rPr>
              <a:t>Question to Students: #16</a:t>
            </a:r>
          </a:p>
          <a:p>
            <a:pPr marL="285750" indent="-285750">
              <a:buFont typeface="Arial" pitchFamily="34" charset="0"/>
              <a:buChar char="•"/>
            </a:pPr>
            <a:r>
              <a:rPr lang="en-US" sz="2000" dirty="0" smtClean="0">
                <a:latin typeface="Arial" pitchFamily="34" charset="0"/>
                <a:cs typeface="Arial" pitchFamily="34" charset="0"/>
              </a:rPr>
              <a:t>In </a:t>
            </a:r>
            <a:r>
              <a:rPr lang="en-US" sz="2000" dirty="0">
                <a:latin typeface="Arial" pitchFamily="34" charset="0"/>
                <a:cs typeface="Arial" pitchFamily="34" charset="0"/>
              </a:rPr>
              <a:t>your dating experience, how often do you and your partner(s) fight</a:t>
            </a:r>
            <a:r>
              <a:rPr lang="en-US" sz="2000" dirty="0" smtClean="0">
                <a:latin typeface="Arial" pitchFamily="34" charset="0"/>
                <a:cs typeface="Arial" pitchFamily="34" charset="0"/>
              </a:rPr>
              <a:t>?</a:t>
            </a:r>
          </a:p>
          <a:p>
            <a:endParaRPr lang="en-US" sz="2000" dirty="0" smtClean="0">
              <a:latin typeface="Arial" pitchFamily="34" charset="0"/>
              <a:cs typeface="Arial" pitchFamily="34" charset="0"/>
            </a:endParaRPr>
          </a:p>
        </p:txBody>
      </p:sp>
      <p:graphicFrame>
        <p:nvGraphicFramePr>
          <p:cNvPr id="3" name="Chart 2"/>
          <p:cNvGraphicFramePr/>
          <p:nvPr>
            <p:extLst>
              <p:ext uri="{D42A27DB-BD31-4B8C-83A1-F6EECF244321}">
                <p14:modId xmlns:p14="http://schemas.microsoft.com/office/powerpoint/2010/main" val="4121470842"/>
              </p:ext>
            </p:extLst>
          </p:nvPr>
        </p:nvGraphicFramePr>
        <p:xfrm>
          <a:off x="2895600" y="1136649"/>
          <a:ext cx="6096000" cy="4064000"/>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685800" y="4343400"/>
            <a:ext cx="1447800" cy="381000"/>
          </a:xfrm>
          <a:prstGeom prst="rect">
            <a:avLst/>
          </a:prstGeom>
          <a:noFill/>
        </p:spPr>
        <p:txBody>
          <a:bodyPr wrap="square" rtlCol="0">
            <a:spAutoFit/>
          </a:bodyPr>
          <a:lstStyle/>
          <a:p>
            <a:r>
              <a:rPr lang="en-US" dirty="0" smtClean="0"/>
              <a:t>Question 16</a:t>
            </a:r>
            <a:endParaRPr lang="en-US" dirty="0"/>
          </a:p>
        </p:txBody>
      </p:sp>
      <p:sp>
        <p:nvSpPr>
          <p:cNvPr id="7" name="TextBox 6"/>
          <p:cNvSpPr txBox="1"/>
          <p:nvPr/>
        </p:nvSpPr>
        <p:spPr>
          <a:xfrm>
            <a:off x="5029200" y="4343400"/>
            <a:ext cx="1447800" cy="381000"/>
          </a:xfrm>
          <a:prstGeom prst="rect">
            <a:avLst/>
          </a:prstGeom>
          <a:noFill/>
        </p:spPr>
        <p:txBody>
          <a:bodyPr wrap="square" rtlCol="0">
            <a:spAutoFit/>
          </a:bodyPr>
          <a:lstStyle/>
          <a:p>
            <a:r>
              <a:rPr lang="en-US" dirty="0" smtClean="0"/>
              <a:t>Question 17</a:t>
            </a:r>
            <a:endParaRPr lang="en-US" dirty="0"/>
          </a:p>
        </p:txBody>
      </p:sp>
      <p:sp>
        <p:nvSpPr>
          <p:cNvPr id="8" name="Rectangle 7"/>
          <p:cNvSpPr/>
          <p:nvPr/>
        </p:nvSpPr>
        <p:spPr>
          <a:xfrm>
            <a:off x="381000" y="5934670"/>
            <a:ext cx="8305800" cy="646331"/>
          </a:xfrm>
          <a:prstGeom prst="rect">
            <a:avLst/>
          </a:prstGeom>
        </p:spPr>
        <p:txBody>
          <a:bodyPr wrap="square">
            <a:spAutoFit/>
          </a:bodyPr>
          <a:lstStyle/>
          <a:p>
            <a:r>
              <a:rPr lang="en-US" b="1" dirty="0">
                <a:latin typeface="Arial" pitchFamily="34" charset="0"/>
                <a:cs typeface="Arial" pitchFamily="34" charset="0"/>
              </a:rPr>
              <a:t>Question to Students: #17</a:t>
            </a:r>
          </a:p>
          <a:p>
            <a:pPr marL="285750" indent="-285750">
              <a:buFont typeface="Arial" pitchFamily="34" charset="0"/>
              <a:buChar char="•"/>
            </a:pPr>
            <a:r>
              <a:rPr lang="en-US" dirty="0">
                <a:latin typeface="Arial" pitchFamily="34" charset="0"/>
                <a:cs typeface="Arial" pitchFamily="34" charset="0"/>
              </a:rPr>
              <a:t>Fighting is defined as? Mark all that apply.</a:t>
            </a:r>
          </a:p>
        </p:txBody>
      </p:sp>
    </p:spTree>
    <p:extLst>
      <p:ext uri="{BB962C8B-B14F-4D97-AF65-F5344CB8AC3E}">
        <p14:creationId xmlns:p14="http://schemas.microsoft.com/office/powerpoint/2010/main" val="437851206"/>
      </p:ext>
    </p:extLst>
  </p:cSld>
  <p:clrMapOvr>
    <a:masterClrMapping/>
  </p:clrMapOvr>
  <mc:AlternateContent xmlns:mc="http://schemas.openxmlformats.org/markup-compatibility/2006" xmlns:p14="http://schemas.microsoft.com/office/powerpoint/2010/main">
    <mc:Choice Requires="p14">
      <p:transition spd="slow" p14:dur="15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anim calcmode="lin" valueType="num">
                                      <p:cBhvr>
                                        <p:cTn id="25" dur="1000" fill="hold"/>
                                        <p:tgtEl>
                                          <p:spTgt spid="4"/>
                                        </p:tgtEl>
                                        <p:attrNameLst>
                                          <p:attrName>ppt_x</p:attrName>
                                        </p:attrNameLst>
                                      </p:cBhvr>
                                      <p:tavLst>
                                        <p:tav tm="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1000"/>
                                        <p:tgtEl>
                                          <p:spTgt spid="3"/>
                                        </p:tgtEl>
                                      </p:cBhvr>
                                    </p:animEffect>
                                    <p:anim calcmode="lin" valueType="num">
                                      <p:cBhvr>
                                        <p:cTn id="32" dur="1000" fill="hold"/>
                                        <p:tgtEl>
                                          <p:spTgt spid="3"/>
                                        </p:tgtEl>
                                        <p:attrNameLst>
                                          <p:attrName>ppt_x</p:attrName>
                                        </p:attrNameLst>
                                      </p:cBhvr>
                                      <p:tavLst>
                                        <p:tav tm="0">
                                          <p:val>
                                            <p:strVal val="#ppt_x"/>
                                          </p:val>
                                        </p:tav>
                                        <p:tav tm="100000">
                                          <p:val>
                                            <p:strVal val="#ppt_x"/>
                                          </p:val>
                                        </p:tav>
                                      </p:tavLst>
                                    </p:anim>
                                    <p:anim calcmode="lin" valueType="num">
                                      <p:cBhvr>
                                        <p:cTn id="33" dur="1000" fill="hold"/>
                                        <p:tgtEl>
                                          <p:spTgt spid="3"/>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1000"/>
                                        <p:tgtEl>
                                          <p:spTgt spid="7"/>
                                        </p:tgtEl>
                                      </p:cBhvr>
                                    </p:animEffect>
                                    <p:anim calcmode="lin" valueType="num">
                                      <p:cBhvr>
                                        <p:cTn id="37" dur="1000" fill="hold"/>
                                        <p:tgtEl>
                                          <p:spTgt spid="7"/>
                                        </p:tgtEl>
                                        <p:attrNameLst>
                                          <p:attrName>ppt_x</p:attrName>
                                        </p:attrNameLst>
                                      </p:cBhvr>
                                      <p:tavLst>
                                        <p:tav tm="0">
                                          <p:val>
                                            <p:strVal val="#ppt_x"/>
                                          </p:val>
                                        </p:tav>
                                        <p:tav tm="100000">
                                          <p:val>
                                            <p:strVal val="#ppt_x"/>
                                          </p:val>
                                        </p:tav>
                                      </p:tavLst>
                                    </p:anim>
                                    <p:anim calcmode="lin" valueType="num">
                                      <p:cBhvr>
                                        <p:cTn id="38" dur="1000" fill="hold"/>
                                        <p:tgtEl>
                                          <p:spTgt spid="7"/>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1000"/>
                                        <p:tgtEl>
                                          <p:spTgt spid="8"/>
                                        </p:tgtEl>
                                      </p:cBhvr>
                                    </p:animEffect>
                                    <p:anim calcmode="lin" valueType="num">
                                      <p:cBhvr>
                                        <p:cTn id="42" dur="1000" fill="hold"/>
                                        <p:tgtEl>
                                          <p:spTgt spid="8"/>
                                        </p:tgtEl>
                                        <p:attrNameLst>
                                          <p:attrName>ppt_x</p:attrName>
                                        </p:attrNameLst>
                                      </p:cBhvr>
                                      <p:tavLst>
                                        <p:tav tm="0">
                                          <p:val>
                                            <p:strVal val="#ppt_x"/>
                                          </p:val>
                                        </p:tav>
                                        <p:tav tm="100000">
                                          <p:val>
                                            <p:strVal val="#ppt_x"/>
                                          </p:val>
                                        </p:tav>
                                      </p:tavLst>
                                    </p:anim>
                                    <p:anim calcmode="lin" valueType="num">
                                      <p:cBhvr>
                                        <p:cTn id="4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P spid="5" grpId="0"/>
      <p:bldGraphic spid="3" grpId="0">
        <p:bldAsOne/>
      </p:bldGraphic>
      <p:bldP spid="6" grpId="0"/>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Teen Dating Violence/Arguing/Fighting Continued</a:t>
            </a:r>
          </a:p>
        </p:txBody>
      </p:sp>
      <p:sp>
        <p:nvSpPr>
          <p:cNvPr id="5" name="TextBox 4"/>
          <p:cNvSpPr txBox="1"/>
          <p:nvPr/>
        </p:nvSpPr>
        <p:spPr>
          <a:xfrm>
            <a:off x="152400" y="5257800"/>
            <a:ext cx="8813505" cy="1338828"/>
          </a:xfrm>
          <a:prstGeom prst="rect">
            <a:avLst/>
          </a:prstGeom>
          <a:noFill/>
        </p:spPr>
        <p:txBody>
          <a:bodyPr wrap="square" rtlCol="0">
            <a:spAutoFit/>
          </a:bodyPr>
          <a:lstStyle/>
          <a:p>
            <a:pPr algn="ctr"/>
            <a:r>
              <a:rPr lang="en-US" sz="2000" b="1" dirty="0" smtClean="0">
                <a:latin typeface="Arial" pitchFamily="34" charset="0"/>
                <a:cs typeface="Arial" pitchFamily="34" charset="0"/>
              </a:rPr>
              <a:t>Question to Students: #28</a:t>
            </a:r>
          </a:p>
          <a:p>
            <a:pPr algn="ctr"/>
            <a:r>
              <a:rPr lang="en-US" sz="2000" dirty="0" smtClean="0">
                <a:latin typeface="Arial" pitchFamily="34" charset="0"/>
                <a:cs typeface="Arial" pitchFamily="34" charset="0"/>
              </a:rPr>
              <a:t>How much do you agree or disagree with the following statement:</a:t>
            </a:r>
          </a:p>
          <a:p>
            <a:pPr algn="ctr"/>
            <a:r>
              <a:rPr lang="en-US" sz="2100" b="1" dirty="0" smtClean="0">
                <a:latin typeface="Arial" pitchFamily="34" charset="0"/>
                <a:cs typeface="Arial" pitchFamily="34" charset="0"/>
              </a:rPr>
              <a:t>Physically hurting a partner is a serious problem for people my age.</a:t>
            </a:r>
          </a:p>
          <a:p>
            <a:endParaRPr lang="en-US" sz="2000" dirty="0" smtClean="0">
              <a:latin typeface="Arial" pitchFamily="34" charset="0"/>
              <a:cs typeface="Arial"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82015929"/>
              </p:ext>
            </p:extLst>
          </p:nvPr>
        </p:nvGraphicFramePr>
        <p:xfrm>
          <a:off x="838200" y="1143000"/>
          <a:ext cx="7521575" cy="35798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30511901"/>
      </p:ext>
    </p:extLst>
  </p:cSld>
  <p:clrMapOvr>
    <a:masterClrMapping/>
  </p:clrMapOvr>
  <mc:AlternateContent xmlns:mc="http://schemas.openxmlformats.org/markup-compatibility/2006" xmlns:p14="http://schemas.microsoft.com/office/powerpoint/2010/main">
    <mc:Choice Requires="p14">
      <p:transition spd="slow" p14:dur="15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graphicEl>
                                              <a:chart seriesIdx="-3" categoryIdx="-3" bldStep="gridLegend"/>
                                            </p:graphicEl>
                                          </p:spTgt>
                                        </p:tgtEl>
                                        <p:attrNameLst>
                                          <p:attrName>style.visibility</p:attrName>
                                        </p:attrNameLst>
                                      </p:cBhvr>
                                      <p:to>
                                        <p:strVal val="visible"/>
                                      </p:to>
                                    </p:set>
                                    <p:animEffect transition="in" filter="fade">
                                      <p:cBhvr>
                                        <p:cTn id="19" dur="1000"/>
                                        <p:tgtEl>
                                          <p:spTgt spid="7">
                                            <p:graphicEl>
                                              <a:chart seriesIdx="-3" categoryIdx="-3" bldStep="gridLegend"/>
                                            </p:graphicEl>
                                          </p:spTgt>
                                        </p:tgtEl>
                                      </p:cBhvr>
                                    </p:animEffect>
                                    <p:anim calcmode="lin" valueType="num">
                                      <p:cBhvr>
                                        <p:cTn id="20" dur="1000" fill="hold"/>
                                        <p:tgtEl>
                                          <p:spTgt spid="7">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21" dur="1000" fill="hold"/>
                                        <p:tgtEl>
                                          <p:spTgt spid="7">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graphicEl>
                                              <a:chart seriesIdx="-4" categoryIdx="0" bldStep="category"/>
                                            </p:graphicEl>
                                          </p:spTgt>
                                        </p:tgtEl>
                                        <p:attrNameLst>
                                          <p:attrName>style.visibility</p:attrName>
                                        </p:attrNameLst>
                                      </p:cBhvr>
                                      <p:to>
                                        <p:strVal val="visible"/>
                                      </p:to>
                                    </p:set>
                                    <p:animEffect transition="in" filter="fade">
                                      <p:cBhvr>
                                        <p:cTn id="26" dur="1000"/>
                                        <p:tgtEl>
                                          <p:spTgt spid="7">
                                            <p:graphicEl>
                                              <a:chart seriesIdx="-4" categoryIdx="0" bldStep="category"/>
                                            </p:graphicEl>
                                          </p:spTgt>
                                        </p:tgtEl>
                                      </p:cBhvr>
                                    </p:animEffect>
                                    <p:anim calcmode="lin" valueType="num">
                                      <p:cBhvr>
                                        <p:cTn id="27" dur="1000" fill="hold"/>
                                        <p:tgtEl>
                                          <p:spTgt spid="7">
                                            <p:graphicEl>
                                              <a:chart seriesIdx="-4" categoryIdx="0" bldStep="category"/>
                                            </p:graphicEl>
                                          </p:spTgt>
                                        </p:tgtEl>
                                        <p:attrNameLst>
                                          <p:attrName>ppt_x</p:attrName>
                                        </p:attrNameLst>
                                      </p:cBhvr>
                                      <p:tavLst>
                                        <p:tav tm="0">
                                          <p:val>
                                            <p:strVal val="#ppt_x"/>
                                          </p:val>
                                        </p:tav>
                                        <p:tav tm="100000">
                                          <p:val>
                                            <p:strVal val="#ppt_x"/>
                                          </p:val>
                                        </p:tav>
                                      </p:tavLst>
                                    </p:anim>
                                    <p:anim calcmode="lin" valueType="num">
                                      <p:cBhvr>
                                        <p:cTn id="28" dur="1000" fill="hold"/>
                                        <p:tgtEl>
                                          <p:spTgt spid="7">
                                            <p:graphicEl>
                                              <a:chart seriesIdx="-4" categoryIdx="0" bldStep="category"/>
                                            </p:graphic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graphicEl>
                                              <a:chart seriesIdx="-4" categoryIdx="1" bldStep="category"/>
                                            </p:graphicEl>
                                          </p:spTgt>
                                        </p:tgtEl>
                                        <p:attrNameLst>
                                          <p:attrName>style.visibility</p:attrName>
                                        </p:attrNameLst>
                                      </p:cBhvr>
                                      <p:to>
                                        <p:strVal val="visible"/>
                                      </p:to>
                                    </p:set>
                                    <p:animEffect transition="in" filter="fade">
                                      <p:cBhvr>
                                        <p:cTn id="33" dur="1000"/>
                                        <p:tgtEl>
                                          <p:spTgt spid="7">
                                            <p:graphicEl>
                                              <a:chart seriesIdx="-4" categoryIdx="1" bldStep="category"/>
                                            </p:graphicEl>
                                          </p:spTgt>
                                        </p:tgtEl>
                                      </p:cBhvr>
                                    </p:animEffect>
                                    <p:anim calcmode="lin" valueType="num">
                                      <p:cBhvr>
                                        <p:cTn id="34" dur="1000" fill="hold"/>
                                        <p:tgtEl>
                                          <p:spTgt spid="7">
                                            <p:graphicEl>
                                              <a:chart seriesIdx="-4" categoryIdx="1" bldStep="category"/>
                                            </p:graphicEl>
                                          </p:spTgt>
                                        </p:tgtEl>
                                        <p:attrNameLst>
                                          <p:attrName>ppt_x</p:attrName>
                                        </p:attrNameLst>
                                      </p:cBhvr>
                                      <p:tavLst>
                                        <p:tav tm="0">
                                          <p:val>
                                            <p:strVal val="#ppt_x"/>
                                          </p:val>
                                        </p:tav>
                                        <p:tav tm="100000">
                                          <p:val>
                                            <p:strVal val="#ppt_x"/>
                                          </p:val>
                                        </p:tav>
                                      </p:tavLst>
                                    </p:anim>
                                    <p:anim calcmode="lin" valueType="num">
                                      <p:cBhvr>
                                        <p:cTn id="35" dur="1000" fill="hold"/>
                                        <p:tgtEl>
                                          <p:spTgt spid="7">
                                            <p:graphicEl>
                                              <a:chart seriesIdx="-4" categoryIdx="1" bldStep="category"/>
                                            </p:graphic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7">
                                            <p:graphicEl>
                                              <a:chart seriesIdx="-4" categoryIdx="2" bldStep="category"/>
                                            </p:graphicEl>
                                          </p:spTgt>
                                        </p:tgtEl>
                                        <p:attrNameLst>
                                          <p:attrName>style.visibility</p:attrName>
                                        </p:attrNameLst>
                                      </p:cBhvr>
                                      <p:to>
                                        <p:strVal val="visible"/>
                                      </p:to>
                                    </p:set>
                                    <p:animEffect transition="in" filter="fade">
                                      <p:cBhvr>
                                        <p:cTn id="40" dur="1000"/>
                                        <p:tgtEl>
                                          <p:spTgt spid="7">
                                            <p:graphicEl>
                                              <a:chart seriesIdx="-4" categoryIdx="2" bldStep="category"/>
                                            </p:graphicEl>
                                          </p:spTgt>
                                        </p:tgtEl>
                                      </p:cBhvr>
                                    </p:animEffect>
                                    <p:anim calcmode="lin" valueType="num">
                                      <p:cBhvr>
                                        <p:cTn id="41" dur="1000" fill="hold"/>
                                        <p:tgtEl>
                                          <p:spTgt spid="7">
                                            <p:graphicEl>
                                              <a:chart seriesIdx="-4" categoryIdx="2" bldStep="category"/>
                                            </p:graphicEl>
                                          </p:spTgt>
                                        </p:tgtEl>
                                        <p:attrNameLst>
                                          <p:attrName>ppt_x</p:attrName>
                                        </p:attrNameLst>
                                      </p:cBhvr>
                                      <p:tavLst>
                                        <p:tav tm="0">
                                          <p:val>
                                            <p:strVal val="#ppt_x"/>
                                          </p:val>
                                        </p:tav>
                                        <p:tav tm="100000">
                                          <p:val>
                                            <p:strVal val="#ppt_x"/>
                                          </p:val>
                                        </p:tav>
                                      </p:tavLst>
                                    </p:anim>
                                    <p:anim calcmode="lin" valueType="num">
                                      <p:cBhvr>
                                        <p:cTn id="42" dur="1000" fill="hold"/>
                                        <p:tgtEl>
                                          <p:spTgt spid="7">
                                            <p:graphicEl>
                                              <a:chart seriesIdx="-4" categoryIdx="2" bldStep="category"/>
                                            </p:graphic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7">
                                            <p:graphicEl>
                                              <a:chart seriesIdx="-4" categoryIdx="3" bldStep="category"/>
                                            </p:graphicEl>
                                          </p:spTgt>
                                        </p:tgtEl>
                                        <p:attrNameLst>
                                          <p:attrName>style.visibility</p:attrName>
                                        </p:attrNameLst>
                                      </p:cBhvr>
                                      <p:to>
                                        <p:strVal val="visible"/>
                                      </p:to>
                                    </p:set>
                                    <p:animEffect transition="in" filter="fade">
                                      <p:cBhvr>
                                        <p:cTn id="47" dur="1000"/>
                                        <p:tgtEl>
                                          <p:spTgt spid="7">
                                            <p:graphicEl>
                                              <a:chart seriesIdx="-4" categoryIdx="3" bldStep="category"/>
                                            </p:graphicEl>
                                          </p:spTgt>
                                        </p:tgtEl>
                                      </p:cBhvr>
                                    </p:animEffect>
                                    <p:anim calcmode="lin" valueType="num">
                                      <p:cBhvr>
                                        <p:cTn id="48" dur="1000" fill="hold"/>
                                        <p:tgtEl>
                                          <p:spTgt spid="7">
                                            <p:graphicEl>
                                              <a:chart seriesIdx="-4" categoryIdx="3" bldStep="category"/>
                                            </p:graphicEl>
                                          </p:spTgt>
                                        </p:tgtEl>
                                        <p:attrNameLst>
                                          <p:attrName>ppt_x</p:attrName>
                                        </p:attrNameLst>
                                      </p:cBhvr>
                                      <p:tavLst>
                                        <p:tav tm="0">
                                          <p:val>
                                            <p:strVal val="#ppt_x"/>
                                          </p:val>
                                        </p:tav>
                                        <p:tav tm="100000">
                                          <p:val>
                                            <p:strVal val="#ppt_x"/>
                                          </p:val>
                                        </p:tav>
                                      </p:tavLst>
                                    </p:anim>
                                    <p:anim calcmode="lin" valueType="num">
                                      <p:cBhvr>
                                        <p:cTn id="49" dur="1000" fill="hold"/>
                                        <p:tgtEl>
                                          <p:spTgt spid="7">
                                            <p:graphicEl>
                                              <a:chart seriesIdx="-4" categoryIdx="3" bldStep="category"/>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Graphic spid="7" grpId="0">
        <p:bldSub>
          <a:bldChart bld="category"/>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sz="half" idx="1"/>
            <p:extLst>
              <p:ext uri="{D42A27DB-BD31-4B8C-83A1-F6EECF244321}">
                <p14:modId xmlns:p14="http://schemas.microsoft.com/office/powerpoint/2010/main" val="1822888191"/>
              </p:ext>
            </p:extLst>
          </p:nvPr>
        </p:nvGraphicFramePr>
        <p:xfrm>
          <a:off x="245238" y="1447800"/>
          <a:ext cx="8394553" cy="3905065"/>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pPr algn="ctr"/>
            <a:r>
              <a:rPr lang="en-US" dirty="0" smtClean="0"/>
              <a:t>Is TDV A concern for High School youth?</a:t>
            </a:r>
            <a:br>
              <a:rPr lang="en-US" dirty="0" smtClean="0"/>
            </a:br>
            <a:endParaRPr lang="en-US" dirty="0"/>
          </a:p>
        </p:txBody>
      </p:sp>
      <p:sp>
        <p:nvSpPr>
          <p:cNvPr id="4" name="TextBox 3"/>
          <p:cNvSpPr txBox="1"/>
          <p:nvPr/>
        </p:nvSpPr>
        <p:spPr>
          <a:xfrm>
            <a:off x="533400" y="619965"/>
            <a:ext cx="7818231" cy="523220"/>
          </a:xfrm>
          <a:prstGeom prst="rect">
            <a:avLst/>
          </a:prstGeom>
          <a:noFill/>
        </p:spPr>
        <p:txBody>
          <a:bodyPr wrap="none" rtlCol="0">
            <a:spAutoFit/>
          </a:bodyPr>
          <a:lstStyle/>
          <a:p>
            <a:r>
              <a:rPr lang="en-US" sz="2800" dirty="0" smtClean="0">
                <a:latin typeface="+mj-lt"/>
              </a:rPr>
              <a:t>DO THEY IDENTIFY IT AS A PERSONAL PROBLEM?</a:t>
            </a:r>
          </a:p>
        </p:txBody>
      </p:sp>
    </p:spTree>
    <p:extLst>
      <p:ext uri="{BB962C8B-B14F-4D97-AF65-F5344CB8AC3E}">
        <p14:creationId xmlns:p14="http://schemas.microsoft.com/office/powerpoint/2010/main" val="2422097672"/>
      </p:ext>
    </p:extLst>
  </p:cSld>
  <p:clrMapOvr>
    <a:masterClrMapping/>
  </p:clrMapOvr>
  <mc:AlternateContent xmlns:mc="http://schemas.openxmlformats.org/markup-compatibility/2006" xmlns:p14="http://schemas.microsoft.com/office/powerpoint/2010/main">
    <mc:Choice Requires="p14">
      <p:transition spd="slow" p14:dur="15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graphicEl>
                                              <a:chart seriesIdx="-3" categoryIdx="-3" bldStep="gridLegend"/>
                                            </p:graphicEl>
                                          </p:spTgt>
                                        </p:tgtEl>
                                        <p:attrNameLst>
                                          <p:attrName>style.visibility</p:attrName>
                                        </p:attrNameLst>
                                      </p:cBhvr>
                                      <p:to>
                                        <p:strVal val="visible"/>
                                      </p:to>
                                    </p:set>
                                    <p:animEffect transition="in" filter="fade">
                                      <p:cBhvr>
                                        <p:cTn id="7" dur="1000"/>
                                        <p:tgtEl>
                                          <p:spTgt spid="7">
                                            <p:graphicEl>
                                              <a:chart seriesIdx="-3" categoryIdx="-3" bldStep="gridLegend"/>
                                            </p:graphicEl>
                                          </p:spTgt>
                                        </p:tgtEl>
                                      </p:cBhvr>
                                    </p:animEffect>
                                    <p:anim calcmode="lin" valueType="num">
                                      <p:cBhvr>
                                        <p:cTn id="8" dur="1000" fill="hold"/>
                                        <p:tgtEl>
                                          <p:spTgt spid="7">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9" dur="1000" fill="hold"/>
                                        <p:tgtEl>
                                          <p:spTgt spid="7">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7">
                                            <p:graphicEl>
                                              <a:chart seriesIdx="0" categoryIdx="-4" bldStep="series"/>
                                            </p:graphicEl>
                                          </p:spTgt>
                                        </p:tgtEl>
                                        <p:attrNameLst>
                                          <p:attrName>style.visibility</p:attrName>
                                        </p:attrNameLst>
                                      </p:cBhvr>
                                      <p:to>
                                        <p:strVal val="visible"/>
                                      </p:to>
                                    </p:set>
                                    <p:animEffect transition="in" filter="fade">
                                      <p:cBhvr>
                                        <p:cTn id="19" dur="1000"/>
                                        <p:tgtEl>
                                          <p:spTgt spid="7">
                                            <p:graphicEl>
                                              <a:chart seriesIdx="0" categoryIdx="-4" bldStep="series"/>
                                            </p:graphicEl>
                                          </p:spTgt>
                                        </p:tgtEl>
                                      </p:cBhvr>
                                    </p:animEffect>
                                    <p:anim calcmode="lin" valueType="num">
                                      <p:cBhvr>
                                        <p:cTn id="20" dur="1000" fill="hold"/>
                                        <p:tgtEl>
                                          <p:spTgt spid="7">
                                            <p:graphicEl>
                                              <a:chart seriesIdx="0" categoryIdx="-4" bldStep="series"/>
                                            </p:graphicEl>
                                          </p:spTgt>
                                        </p:tgtEl>
                                        <p:attrNameLst>
                                          <p:attrName>ppt_x</p:attrName>
                                        </p:attrNameLst>
                                      </p:cBhvr>
                                      <p:tavLst>
                                        <p:tav tm="0">
                                          <p:val>
                                            <p:strVal val="#ppt_x"/>
                                          </p:val>
                                        </p:tav>
                                        <p:tav tm="100000">
                                          <p:val>
                                            <p:strVal val="#ppt_x"/>
                                          </p:val>
                                        </p:tav>
                                      </p:tavLst>
                                    </p:anim>
                                    <p:anim calcmode="lin" valueType="num">
                                      <p:cBhvr>
                                        <p:cTn id="21" dur="1000" fill="hold"/>
                                        <p:tgtEl>
                                          <p:spTgt spid="7">
                                            <p:graphicEl>
                                              <a:chart seriesIdx="0" categoryIdx="-4" bldStep="series"/>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7">
                                            <p:graphicEl>
                                              <a:chart seriesIdx="1" categoryIdx="-4" bldStep="series"/>
                                            </p:graphicEl>
                                          </p:spTgt>
                                        </p:tgtEl>
                                        <p:attrNameLst>
                                          <p:attrName>style.visibility</p:attrName>
                                        </p:attrNameLst>
                                      </p:cBhvr>
                                      <p:to>
                                        <p:strVal val="visible"/>
                                      </p:to>
                                    </p:set>
                                    <p:animEffect transition="in" filter="fade">
                                      <p:cBhvr>
                                        <p:cTn id="31" dur="1000"/>
                                        <p:tgtEl>
                                          <p:spTgt spid="7">
                                            <p:graphicEl>
                                              <a:chart seriesIdx="1" categoryIdx="-4" bldStep="series"/>
                                            </p:graphicEl>
                                          </p:spTgt>
                                        </p:tgtEl>
                                      </p:cBhvr>
                                    </p:animEffect>
                                    <p:anim calcmode="lin" valueType="num">
                                      <p:cBhvr>
                                        <p:cTn id="32" dur="1000" fill="hold"/>
                                        <p:tgtEl>
                                          <p:spTgt spid="7">
                                            <p:graphicEl>
                                              <a:chart seriesIdx="1" categoryIdx="-4" bldStep="series"/>
                                            </p:graphicEl>
                                          </p:spTgt>
                                        </p:tgtEl>
                                        <p:attrNameLst>
                                          <p:attrName>ppt_x</p:attrName>
                                        </p:attrNameLst>
                                      </p:cBhvr>
                                      <p:tavLst>
                                        <p:tav tm="0">
                                          <p:val>
                                            <p:strVal val="#ppt_x"/>
                                          </p:val>
                                        </p:tav>
                                        <p:tav tm="100000">
                                          <p:val>
                                            <p:strVal val="#ppt_x"/>
                                          </p:val>
                                        </p:tav>
                                      </p:tavLst>
                                    </p:anim>
                                    <p:anim calcmode="lin" valueType="num">
                                      <p:cBhvr>
                                        <p:cTn id="33" dur="1000" fill="hold"/>
                                        <p:tgtEl>
                                          <p:spTgt spid="7">
                                            <p:graphicEl>
                                              <a:chart seriesIdx="1" categoryIdx="-4" bldStep="series"/>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Chart bld="series"/>
        </p:bldSub>
      </p:bldGraphic>
      <p:bldP spid="2"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Youth strongly agree they can identify Warning signs TDV</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95132117"/>
              </p:ext>
            </p:extLst>
          </p:nvPr>
        </p:nvGraphicFramePr>
        <p:xfrm>
          <a:off x="762000" y="1143000"/>
          <a:ext cx="7521575" cy="357981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0" y="5353586"/>
            <a:ext cx="8813505" cy="1508105"/>
          </a:xfrm>
          <a:prstGeom prst="rect">
            <a:avLst/>
          </a:prstGeom>
          <a:noFill/>
        </p:spPr>
        <p:txBody>
          <a:bodyPr wrap="square" rtlCol="0">
            <a:spAutoFit/>
          </a:bodyPr>
          <a:lstStyle/>
          <a:p>
            <a:pPr algn="ctr"/>
            <a:r>
              <a:rPr lang="en-US" sz="2000" b="1" dirty="0" smtClean="0">
                <a:latin typeface="Arial" pitchFamily="34" charset="0"/>
                <a:cs typeface="Arial" pitchFamily="34" charset="0"/>
              </a:rPr>
              <a:t>Question to Students: #30</a:t>
            </a:r>
          </a:p>
          <a:p>
            <a:pPr algn="ctr"/>
            <a:r>
              <a:rPr lang="en-US" sz="2000" dirty="0" smtClean="0">
                <a:latin typeface="Arial" pitchFamily="34" charset="0"/>
                <a:cs typeface="Arial" pitchFamily="34" charset="0"/>
              </a:rPr>
              <a:t>How much do you agree or disagree with the following statement:</a:t>
            </a:r>
          </a:p>
          <a:p>
            <a:pPr lvl="1" algn="ctr"/>
            <a:r>
              <a:rPr lang="en-US" sz="2600" b="1" dirty="0" smtClean="0">
                <a:latin typeface="Arial" pitchFamily="34" charset="0"/>
                <a:cs typeface="Arial" pitchFamily="34" charset="0"/>
              </a:rPr>
              <a:t>I </a:t>
            </a:r>
            <a:r>
              <a:rPr lang="en-US" sz="2600" b="1" dirty="0">
                <a:latin typeface="Arial" pitchFamily="34" charset="0"/>
                <a:cs typeface="Arial" pitchFamily="34" charset="0"/>
              </a:rPr>
              <a:t>know the warning signs of a bad or hurtful relationship.</a:t>
            </a:r>
            <a:endParaRPr lang="en-US" sz="2600" b="1" dirty="0" smtClean="0">
              <a:latin typeface="Arial" pitchFamily="34" charset="0"/>
              <a:cs typeface="Arial" pitchFamily="34" charset="0"/>
            </a:endParaRPr>
          </a:p>
        </p:txBody>
      </p:sp>
    </p:spTree>
    <p:extLst>
      <p:ext uri="{BB962C8B-B14F-4D97-AF65-F5344CB8AC3E}">
        <p14:creationId xmlns:p14="http://schemas.microsoft.com/office/powerpoint/2010/main" val="2701817971"/>
      </p:ext>
    </p:extLst>
  </p:cSld>
  <p:clrMapOvr>
    <a:masterClrMapping/>
  </p:clrMapOvr>
  <mc:AlternateContent xmlns:mc="http://schemas.openxmlformats.org/markup-compatibility/2006" xmlns:p14="http://schemas.microsoft.com/office/powerpoint/2010/main">
    <mc:Choice Requires="p14">
      <p:transition spd="slow" p14:dur="15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fade">
                                      <p:cBhvr>
                                        <p:cTn id="19" dur="500"/>
                                        <p:tgtEl>
                                          <p:spTgt spid="4">
                                            <p:graphicEl>
                                              <a:chart seriesIdx="-3" categoryIdx="-3" bldStep="gridLegend"/>
                                            </p:graphicEl>
                                          </p:spTgt>
                                        </p:tgtEl>
                                      </p:cBhvr>
                                    </p:animEffect>
                                    <p:anim calcmode="lin" valueType="num">
                                      <p:cBhvr>
                                        <p:cTn id="20" dur="500" fill="hold"/>
                                        <p:tgtEl>
                                          <p:spTgt spid="4">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21" dur="500" fill="hold"/>
                                        <p:tgtEl>
                                          <p:spTgt spid="4">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graphicEl>
                                              <a:chart seriesIdx="-4" categoryIdx="0" bldStep="category"/>
                                            </p:graphicEl>
                                          </p:spTgt>
                                        </p:tgtEl>
                                        <p:attrNameLst>
                                          <p:attrName>style.visibility</p:attrName>
                                        </p:attrNameLst>
                                      </p:cBhvr>
                                      <p:to>
                                        <p:strVal val="visible"/>
                                      </p:to>
                                    </p:set>
                                    <p:animEffect transition="in" filter="fade">
                                      <p:cBhvr>
                                        <p:cTn id="26" dur="500"/>
                                        <p:tgtEl>
                                          <p:spTgt spid="4">
                                            <p:graphicEl>
                                              <a:chart seriesIdx="-4" categoryIdx="0" bldStep="category"/>
                                            </p:graphicEl>
                                          </p:spTgt>
                                        </p:tgtEl>
                                      </p:cBhvr>
                                    </p:animEffect>
                                    <p:anim calcmode="lin" valueType="num">
                                      <p:cBhvr>
                                        <p:cTn id="27" dur="500" fill="hold"/>
                                        <p:tgtEl>
                                          <p:spTgt spid="4">
                                            <p:graphicEl>
                                              <a:chart seriesIdx="-4" categoryIdx="0" bldStep="category"/>
                                            </p:graphicEl>
                                          </p:spTgt>
                                        </p:tgtEl>
                                        <p:attrNameLst>
                                          <p:attrName>ppt_x</p:attrName>
                                        </p:attrNameLst>
                                      </p:cBhvr>
                                      <p:tavLst>
                                        <p:tav tm="0">
                                          <p:val>
                                            <p:strVal val="#ppt_x"/>
                                          </p:val>
                                        </p:tav>
                                        <p:tav tm="100000">
                                          <p:val>
                                            <p:strVal val="#ppt_x"/>
                                          </p:val>
                                        </p:tav>
                                      </p:tavLst>
                                    </p:anim>
                                    <p:anim calcmode="lin" valueType="num">
                                      <p:cBhvr>
                                        <p:cTn id="28" dur="500" fill="hold"/>
                                        <p:tgtEl>
                                          <p:spTgt spid="4">
                                            <p:graphicEl>
                                              <a:chart seriesIdx="-4" categoryIdx="0" bldStep="category"/>
                                            </p:graphic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4">
                                            <p:graphicEl>
                                              <a:chart seriesIdx="-4" categoryIdx="1" bldStep="category"/>
                                            </p:graphicEl>
                                          </p:spTgt>
                                        </p:tgtEl>
                                        <p:attrNameLst>
                                          <p:attrName>style.visibility</p:attrName>
                                        </p:attrNameLst>
                                      </p:cBhvr>
                                      <p:to>
                                        <p:strVal val="visible"/>
                                      </p:to>
                                    </p:set>
                                    <p:animEffect transition="in" filter="fade">
                                      <p:cBhvr>
                                        <p:cTn id="33" dur="500"/>
                                        <p:tgtEl>
                                          <p:spTgt spid="4">
                                            <p:graphicEl>
                                              <a:chart seriesIdx="-4" categoryIdx="1" bldStep="category"/>
                                            </p:graphicEl>
                                          </p:spTgt>
                                        </p:tgtEl>
                                      </p:cBhvr>
                                    </p:animEffect>
                                    <p:anim calcmode="lin" valueType="num">
                                      <p:cBhvr>
                                        <p:cTn id="34" dur="500" fill="hold"/>
                                        <p:tgtEl>
                                          <p:spTgt spid="4">
                                            <p:graphicEl>
                                              <a:chart seriesIdx="-4" categoryIdx="1" bldStep="category"/>
                                            </p:graphicEl>
                                          </p:spTgt>
                                        </p:tgtEl>
                                        <p:attrNameLst>
                                          <p:attrName>ppt_x</p:attrName>
                                        </p:attrNameLst>
                                      </p:cBhvr>
                                      <p:tavLst>
                                        <p:tav tm="0">
                                          <p:val>
                                            <p:strVal val="#ppt_x"/>
                                          </p:val>
                                        </p:tav>
                                        <p:tav tm="100000">
                                          <p:val>
                                            <p:strVal val="#ppt_x"/>
                                          </p:val>
                                        </p:tav>
                                      </p:tavLst>
                                    </p:anim>
                                    <p:anim calcmode="lin" valueType="num">
                                      <p:cBhvr>
                                        <p:cTn id="35" dur="500" fill="hold"/>
                                        <p:tgtEl>
                                          <p:spTgt spid="4">
                                            <p:graphicEl>
                                              <a:chart seriesIdx="-4" categoryIdx="1" bldStep="category"/>
                                            </p:graphic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4">
                                            <p:graphicEl>
                                              <a:chart seriesIdx="-4" categoryIdx="2" bldStep="category"/>
                                            </p:graphicEl>
                                          </p:spTgt>
                                        </p:tgtEl>
                                        <p:attrNameLst>
                                          <p:attrName>style.visibility</p:attrName>
                                        </p:attrNameLst>
                                      </p:cBhvr>
                                      <p:to>
                                        <p:strVal val="visible"/>
                                      </p:to>
                                    </p:set>
                                    <p:animEffect transition="in" filter="fade">
                                      <p:cBhvr>
                                        <p:cTn id="40" dur="500"/>
                                        <p:tgtEl>
                                          <p:spTgt spid="4">
                                            <p:graphicEl>
                                              <a:chart seriesIdx="-4" categoryIdx="2" bldStep="category"/>
                                            </p:graphicEl>
                                          </p:spTgt>
                                        </p:tgtEl>
                                      </p:cBhvr>
                                    </p:animEffect>
                                    <p:anim calcmode="lin" valueType="num">
                                      <p:cBhvr>
                                        <p:cTn id="41" dur="500" fill="hold"/>
                                        <p:tgtEl>
                                          <p:spTgt spid="4">
                                            <p:graphicEl>
                                              <a:chart seriesIdx="-4" categoryIdx="2" bldStep="category"/>
                                            </p:graphicEl>
                                          </p:spTgt>
                                        </p:tgtEl>
                                        <p:attrNameLst>
                                          <p:attrName>ppt_x</p:attrName>
                                        </p:attrNameLst>
                                      </p:cBhvr>
                                      <p:tavLst>
                                        <p:tav tm="0">
                                          <p:val>
                                            <p:strVal val="#ppt_x"/>
                                          </p:val>
                                        </p:tav>
                                        <p:tav tm="100000">
                                          <p:val>
                                            <p:strVal val="#ppt_x"/>
                                          </p:val>
                                        </p:tav>
                                      </p:tavLst>
                                    </p:anim>
                                    <p:anim calcmode="lin" valueType="num">
                                      <p:cBhvr>
                                        <p:cTn id="42" dur="500" fill="hold"/>
                                        <p:tgtEl>
                                          <p:spTgt spid="4">
                                            <p:graphicEl>
                                              <a:chart seriesIdx="-4" categoryIdx="2" bldStep="category"/>
                                            </p:graphic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4">
                                            <p:graphicEl>
                                              <a:chart seriesIdx="-4" categoryIdx="3" bldStep="category"/>
                                            </p:graphicEl>
                                          </p:spTgt>
                                        </p:tgtEl>
                                        <p:attrNameLst>
                                          <p:attrName>style.visibility</p:attrName>
                                        </p:attrNameLst>
                                      </p:cBhvr>
                                      <p:to>
                                        <p:strVal val="visible"/>
                                      </p:to>
                                    </p:set>
                                    <p:animEffect transition="in" filter="fade">
                                      <p:cBhvr>
                                        <p:cTn id="47" dur="500"/>
                                        <p:tgtEl>
                                          <p:spTgt spid="4">
                                            <p:graphicEl>
                                              <a:chart seriesIdx="-4" categoryIdx="3" bldStep="category"/>
                                            </p:graphicEl>
                                          </p:spTgt>
                                        </p:tgtEl>
                                      </p:cBhvr>
                                    </p:animEffect>
                                    <p:anim calcmode="lin" valueType="num">
                                      <p:cBhvr>
                                        <p:cTn id="48" dur="500" fill="hold"/>
                                        <p:tgtEl>
                                          <p:spTgt spid="4">
                                            <p:graphicEl>
                                              <a:chart seriesIdx="-4" categoryIdx="3" bldStep="category"/>
                                            </p:graphicEl>
                                          </p:spTgt>
                                        </p:tgtEl>
                                        <p:attrNameLst>
                                          <p:attrName>ppt_x</p:attrName>
                                        </p:attrNameLst>
                                      </p:cBhvr>
                                      <p:tavLst>
                                        <p:tav tm="0">
                                          <p:val>
                                            <p:strVal val="#ppt_x"/>
                                          </p:val>
                                        </p:tav>
                                        <p:tav tm="100000">
                                          <p:val>
                                            <p:strVal val="#ppt_x"/>
                                          </p:val>
                                        </p:tav>
                                      </p:tavLst>
                                    </p:anim>
                                    <p:anim calcmode="lin" valueType="num">
                                      <p:cBhvr>
                                        <p:cTn id="49" dur="500" fill="hold"/>
                                        <p:tgtEl>
                                          <p:spTgt spid="4">
                                            <p:graphicEl>
                                              <a:chart seriesIdx="-4" categoryIdx="3" bldStep="category"/>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Chart bld="category"/>
        </p:bldSub>
      </p:bldGraphic>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Can Youth Identify Warning Signs of TDV?</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32203630"/>
              </p:ext>
            </p:extLst>
          </p:nvPr>
        </p:nvGraphicFramePr>
        <p:xfrm>
          <a:off x="822325" y="1100138"/>
          <a:ext cx="7521575" cy="357981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 y="5181600"/>
            <a:ext cx="8813505" cy="1384995"/>
          </a:xfrm>
          <a:prstGeom prst="rect">
            <a:avLst/>
          </a:prstGeom>
          <a:noFill/>
        </p:spPr>
        <p:txBody>
          <a:bodyPr wrap="square" rtlCol="0">
            <a:spAutoFit/>
          </a:bodyPr>
          <a:lstStyle/>
          <a:p>
            <a:pPr algn="ctr"/>
            <a:r>
              <a:rPr lang="en-US" sz="2800" b="1" dirty="0" smtClean="0">
                <a:latin typeface="Arial" pitchFamily="34" charset="0"/>
                <a:cs typeface="Arial" pitchFamily="34" charset="0"/>
              </a:rPr>
              <a:t>Question to Parents: #11</a:t>
            </a:r>
          </a:p>
          <a:p>
            <a:pPr algn="ctr"/>
            <a:r>
              <a:rPr lang="en-US" sz="2800" dirty="0">
                <a:latin typeface="Arial" pitchFamily="34" charset="0"/>
                <a:cs typeface="Arial" pitchFamily="34" charset="0"/>
              </a:rPr>
              <a:t>I believe ECA youth can identify </a:t>
            </a:r>
            <a:r>
              <a:rPr lang="en-US" sz="2800" dirty="0" smtClean="0">
                <a:latin typeface="Arial" pitchFamily="34" charset="0"/>
                <a:cs typeface="Arial" pitchFamily="34" charset="0"/>
              </a:rPr>
              <a:t>the warning </a:t>
            </a:r>
            <a:r>
              <a:rPr lang="en-US" sz="2800" dirty="0">
                <a:latin typeface="Arial" pitchFamily="34" charset="0"/>
                <a:cs typeface="Arial" pitchFamily="34" charset="0"/>
              </a:rPr>
              <a:t>signs of teen dating violence.</a:t>
            </a:r>
            <a:endParaRPr lang="en-US" sz="3200" b="1" dirty="0" smtClean="0">
              <a:latin typeface="Arial" pitchFamily="34" charset="0"/>
              <a:cs typeface="Arial" pitchFamily="34" charset="0"/>
            </a:endParaRPr>
          </a:p>
        </p:txBody>
      </p:sp>
    </p:spTree>
    <p:extLst>
      <p:ext uri="{BB962C8B-B14F-4D97-AF65-F5344CB8AC3E}">
        <p14:creationId xmlns:p14="http://schemas.microsoft.com/office/powerpoint/2010/main" val="3575737632"/>
      </p:ext>
    </p:extLst>
  </p:cSld>
  <p:clrMapOvr>
    <a:masterClrMapping/>
  </p:clrMapOvr>
  <mc:AlternateContent xmlns:mc="http://schemas.openxmlformats.org/markup-compatibility/2006" xmlns:p14="http://schemas.microsoft.com/office/powerpoint/2010/main">
    <mc:Choice Requires="p14">
      <p:transition spd="slow" p14:dur="15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fade">
                                      <p:cBhvr>
                                        <p:cTn id="19" dur="750"/>
                                        <p:tgtEl>
                                          <p:spTgt spid="4">
                                            <p:graphicEl>
                                              <a:chart seriesIdx="-3" categoryIdx="-3" bldStep="gridLegend"/>
                                            </p:graphicEl>
                                          </p:spTgt>
                                        </p:tgtEl>
                                      </p:cBhvr>
                                    </p:animEffect>
                                    <p:anim calcmode="lin" valueType="num">
                                      <p:cBhvr>
                                        <p:cTn id="20" dur="750" fill="hold"/>
                                        <p:tgtEl>
                                          <p:spTgt spid="4">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21" dur="750" fill="hold"/>
                                        <p:tgtEl>
                                          <p:spTgt spid="4">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fade">
                                      <p:cBhvr>
                                        <p:cTn id="26" dur="750"/>
                                        <p:tgtEl>
                                          <p:spTgt spid="4">
                                            <p:graphicEl>
                                              <a:chart seriesIdx="0" categoryIdx="-4" bldStep="series"/>
                                            </p:graphicEl>
                                          </p:spTgt>
                                        </p:tgtEl>
                                      </p:cBhvr>
                                    </p:animEffect>
                                    <p:anim calcmode="lin" valueType="num">
                                      <p:cBhvr>
                                        <p:cTn id="27" dur="750" fill="hold"/>
                                        <p:tgtEl>
                                          <p:spTgt spid="4">
                                            <p:graphicEl>
                                              <a:chart seriesIdx="0" categoryIdx="-4" bldStep="series"/>
                                            </p:graphicEl>
                                          </p:spTgt>
                                        </p:tgtEl>
                                        <p:attrNameLst>
                                          <p:attrName>ppt_x</p:attrName>
                                        </p:attrNameLst>
                                      </p:cBhvr>
                                      <p:tavLst>
                                        <p:tav tm="0">
                                          <p:val>
                                            <p:strVal val="#ppt_x"/>
                                          </p:val>
                                        </p:tav>
                                        <p:tav tm="100000">
                                          <p:val>
                                            <p:strVal val="#ppt_x"/>
                                          </p:val>
                                        </p:tav>
                                      </p:tavLst>
                                    </p:anim>
                                    <p:anim calcmode="lin" valueType="num">
                                      <p:cBhvr>
                                        <p:cTn id="28" dur="750" fill="hold"/>
                                        <p:tgtEl>
                                          <p:spTgt spid="4">
                                            <p:graphicEl>
                                              <a:chart seriesIdx="0" categoryIdx="-4" bldStep="series"/>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Chart bld="series"/>
        </p:bldSub>
      </p:bldGraphic>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Can youth identify warning signs of </a:t>
            </a:r>
            <a:r>
              <a:rPr lang="en-US" dirty="0" err="1" smtClean="0"/>
              <a:t>tdv</a:t>
            </a:r>
            <a:r>
              <a:rPr lang="en-US" dirty="0" smtClean="0"/>
              <a: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05940236"/>
              </p:ext>
            </p:extLst>
          </p:nvPr>
        </p:nvGraphicFramePr>
        <p:xfrm>
          <a:off x="822325" y="1100138"/>
          <a:ext cx="7521575" cy="357981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 y="5181600"/>
            <a:ext cx="8813505" cy="1384995"/>
          </a:xfrm>
          <a:prstGeom prst="rect">
            <a:avLst/>
          </a:prstGeom>
          <a:noFill/>
        </p:spPr>
        <p:txBody>
          <a:bodyPr wrap="square" rtlCol="0">
            <a:spAutoFit/>
          </a:bodyPr>
          <a:lstStyle/>
          <a:p>
            <a:pPr algn="ctr"/>
            <a:r>
              <a:rPr lang="en-US" sz="2800" b="1" dirty="0" smtClean="0">
                <a:latin typeface="Arial" pitchFamily="34" charset="0"/>
                <a:cs typeface="Arial" pitchFamily="34" charset="0"/>
              </a:rPr>
              <a:t>Question to Staff: #</a:t>
            </a:r>
            <a:r>
              <a:rPr lang="en-US" sz="2800" b="1" dirty="0">
                <a:latin typeface="Arial" pitchFamily="34" charset="0"/>
                <a:cs typeface="Arial" pitchFamily="34" charset="0"/>
              </a:rPr>
              <a:t>8</a:t>
            </a:r>
            <a:endParaRPr lang="en-US" sz="2800" b="1" dirty="0" smtClean="0">
              <a:latin typeface="Arial" pitchFamily="34" charset="0"/>
              <a:cs typeface="Arial" pitchFamily="34" charset="0"/>
            </a:endParaRPr>
          </a:p>
          <a:p>
            <a:pPr algn="ctr"/>
            <a:r>
              <a:rPr lang="en-US" sz="2800" dirty="0">
                <a:latin typeface="Arial" pitchFamily="34" charset="0"/>
                <a:cs typeface="Arial" pitchFamily="34" charset="0"/>
              </a:rPr>
              <a:t>I believe </a:t>
            </a:r>
            <a:r>
              <a:rPr lang="en-US" sz="2800" dirty="0" smtClean="0">
                <a:latin typeface="Arial" pitchFamily="34" charset="0"/>
                <a:cs typeface="Arial" pitchFamily="34" charset="0"/>
              </a:rPr>
              <a:t>ECA </a:t>
            </a:r>
            <a:r>
              <a:rPr lang="en-US" sz="2800" dirty="0">
                <a:latin typeface="Arial" pitchFamily="34" charset="0"/>
                <a:cs typeface="Arial" pitchFamily="34" charset="0"/>
              </a:rPr>
              <a:t>youth can identify </a:t>
            </a:r>
            <a:r>
              <a:rPr lang="en-US" sz="2800" dirty="0" smtClean="0">
                <a:latin typeface="Arial" pitchFamily="34" charset="0"/>
                <a:cs typeface="Arial" pitchFamily="34" charset="0"/>
              </a:rPr>
              <a:t>the warning </a:t>
            </a:r>
            <a:r>
              <a:rPr lang="en-US" sz="2800" dirty="0">
                <a:latin typeface="Arial" pitchFamily="34" charset="0"/>
                <a:cs typeface="Arial" pitchFamily="34" charset="0"/>
              </a:rPr>
              <a:t>signs of teen dating violence.</a:t>
            </a:r>
            <a:endParaRPr lang="en-US" sz="3200" b="1" dirty="0" smtClean="0">
              <a:latin typeface="Arial" pitchFamily="34" charset="0"/>
              <a:cs typeface="Arial" pitchFamily="34" charset="0"/>
            </a:endParaRPr>
          </a:p>
        </p:txBody>
      </p:sp>
    </p:spTree>
    <p:extLst>
      <p:ext uri="{BB962C8B-B14F-4D97-AF65-F5344CB8AC3E}">
        <p14:creationId xmlns:p14="http://schemas.microsoft.com/office/powerpoint/2010/main" val="2156726069"/>
      </p:ext>
    </p:extLst>
  </p:cSld>
  <p:clrMapOvr>
    <a:masterClrMapping/>
  </p:clrMapOvr>
  <mc:AlternateContent xmlns:mc="http://schemas.openxmlformats.org/markup-compatibility/2006" xmlns:p14="http://schemas.microsoft.com/office/powerpoint/2010/main">
    <mc:Choice Requires="p14">
      <p:transition spd="slow" p14:dur="15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fade">
                                      <p:cBhvr>
                                        <p:cTn id="19" dur="750"/>
                                        <p:tgtEl>
                                          <p:spTgt spid="4">
                                            <p:graphicEl>
                                              <a:chart seriesIdx="-3" categoryIdx="-3" bldStep="gridLegend"/>
                                            </p:graphicEl>
                                          </p:spTgt>
                                        </p:tgtEl>
                                      </p:cBhvr>
                                    </p:animEffect>
                                    <p:anim calcmode="lin" valueType="num">
                                      <p:cBhvr>
                                        <p:cTn id="20" dur="750" fill="hold"/>
                                        <p:tgtEl>
                                          <p:spTgt spid="4">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21" dur="750" fill="hold"/>
                                        <p:tgtEl>
                                          <p:spTgt spid="4">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fade">
                                      <p:cBhvr>
                                        <p:cTn id="26" dur="750"/>
                                        <p:tgtEl>
                                          <p:spTgt spid="4">
                                            <p:graphicEl>
                                              <a:chart seriesIdx="0" categoryIdx="-4" bldStep="series"/>
                                            </p:graphicEl>
                                          </p:spTgt>
                                        </p:tgtEl>
                                      </p:cBhvr>
                                    </p:animEffect>
                                    <p:anim calcmode="lin" valueType="num">
                                      <p:cBhvr>
                                        <p:cTn id="27" dur="750" fill="hold"/>
                                        <p:tgtEl>
                                          <p:spTgt spid="4">
                                            <p:graphicEl>
                                              <a:chart seriesIdx="0" categoryIdx="-4" bldStep="series"/>
                                            </p:graphicEl>
                                          </p:spTgt>
                                        </p:tgtEl>
                                        <p:attrNameLst>
                                          <p:attrName>ppt_x</p:attrName>
                                        </p:attrNameLst>
                                      </p:cBhvr>
                                      <p:tavLst>
                                        <p:tav tm="0">
                                          <p:val>
                                            <p:strVal val="#ppt_x"/>
                                          </p:val>
                                        </p:tav>
                                        <p:tav tm="100000">
                                          <p:val>
                                            <p:strVal val="#ppt_x"/>
                                          </p:val>
                                        </p:tav>
                                      </p:tavLst>
                                    </p:anim>
                                    <p:anim calcmode="lin" valueType="num">
                                      <p:cBhvr>
                                        <p:cTn id="28" dur="750" fill="hold"/>
                                        <p:tgtEl>
                                          <p:spTgt spid="4">
                                            <p:graphicEl>
                                              <a:chart seriesIdx="0" categoryIdx="-4" bldStep="series"/>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Chart bld="series"/>
        </p:bldSub>
      </p:bldGraphic>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Focus Group Response</a:t>
            </a:r>
            <a:endParaRPr lang="en-US" dirty="0"/>
          </a:p>
        </p:txBody>
      </p:sp>
      <p:sp>
        <p:nvSpPr>
          <p:cNvPr id="3" name="Content Placeholder 2"/>
          <p:cNvSpPr>
            <a:spLocks noGrp="1"/>
          </p:cNvSpPr>
          <p:nvPr>
            <p:ph idx="1"/>
          </p:nvPr>
        </p:nvSpPr>
        <p:spPr>
          <a:xfrm>
            <a:off x="1143000" y="1066800"/>
            <a:ext cx="7162800" cy="3852371"/>
          </a:xfrm>
        </p:spPr>
        <p:txBody>
          <a:bodyPr>
            <a:normAutofit/>
          </a:bodyPr>
          <a:lstStyle/>
          <a:p>
            <a:pPr>
              <a:lnSpc>
                <a:spcPct val="150000"/>
              </a:lnSpc>
              <a:buFont typeface="Arial" pitchFamily="34" charset="0"/>
              <a:buChar char="•"/>
            </a:pPr>
            <a:r>
              <a:rPr lang="en-US" sz="1700" dirty="0">
                <a:latin typeface="Arial" pitchFamily="34" charset="0"/>
                <a:cs typeface="Arial" pitchFamily="34" charset="0"/>
              </a:rPr>
              <a:t>“I think a lot of our families don’t always see things as teen dating violence, domestic violence</a:t>
            </a:r>
            <a:r>
              <a:rPr lang="en-US" sz="1700" dirty="0" smtClean="0">
                <a:latin typeface="Arial" pitchFamily="34" charset="0"/>
                <a:cs typeface="Arial" pitchFamily="34" charset="0"/>
              </a:rPr>
              <a:t>, </a:t>
            </a:r>
            <a:r>
              <a:rPr lang="en-US" sz="1700" dirty="0">
                <a:latin typeface="Arial" pitchFamily="34" charset="0"/>
                <a:cs typeface="Arial" pitchFamily="34" charset="0"/>
              </a:rPr>
              <a:t>stalking or sexual assault. They aren’t aware that a lot of their… behavior is domestic violence because they are so used to </a:t>
            </a:r>
            <a:r>
              <a:rPr lang="en-US" sz="1700" dirty="0" smtClean="0">
                <a:latin typeface="Arial" pitchFamily="34" charset="0"/>
                <a:cs typeface="Arial" pitchFamily="34" charset="0"/>
              </a:rPr>
              <a:t>it.” – ECA  Administrator</a:t>
            </a:r>
            <a:endParaRPr lang="en-US" sz="1700" dirty="0">
              <a:latin typeface="Arial" pitchFamily="34" charset="0"/>
              <a:cs typeface="Arial" pitchFamily="34" charset="0"/>
            </a:endParaRPr>
          </a:p>
          <a:p>
            <a:pPr>
              <a:lnSpc>
                <a:spcPct val="150000"/>
              </a:lnSpc>
              <a:buFont typeface="Arial" pitchFamily="34" charset="0"/>
              <a:buChar char="•"/>
            </a:pPr>
            <a:r>
              <a:rPr lang="en-US" sz="1700" dirty="0">
                <a:latin typeface="Arial" pitchFamily="34" charset="0"/>
                <a:cs typeface="Arial" pitchFamily="34" charset="0"/>
              </a:rPr>
              <a:t>“I just feel like this is a big issue for a lot of our </a:t>
            </a:r>
            <a:r>
              <a:rPr lang="en-US" sz="1700" dirty="0" smtClean="0">
                <a:latin typeface="Arial" pitchFamily="34" charset="0"/>
                <a:cs typeface="Arial" pitchFamily="34" charset="0"/>
              </a:rPr>
              <a:t>kids, </a:t>
            </a:r>
            <a:r>
              <a:rPr lang="en-US" sz="1700" dirty="0">
                <a:latin typeface="Arial" pitchFamily="34" charset="0"/>
                <a:cs typeface="Arial" pitchFamily="34" charset="0"/>
              </a:rPr>
              <a:t>it just seems like as you talk to them they are all in unhealthy </a:t>
            </a:r>
            <a:r>
              <a:rPr lang="en-US" sz="1700" dirty="0" smtClean="0">
                <a:latin typeface="Arial" pitchFamily="34" charset="0"/>
                <a:cs typeface="Arial" pitchFamily="34" charset="0"/>
              </a:rPr>
              <a:t>relationships.” – ECA Teacher</a:t>
            </a:r>
            <a:endParaRPr lang="en-US" sz="1700" dirty="0">
              <a:latin typeface="Arial" pitchFamily="34" charset="0"/>
              <a:cs typeface="Arial" pitchFamily="34" charset="0"/>
            </a:endParaRPr>
          </a:p>
          <a:p>
            <a:pPr>
              <a:lnSpc>
                <a:spcPct val="150000"/>
              </a:lnSpc>
              <a:buFont typeface="Arial" pitchFamily="34" charset="0"/>
              <a:buChar char="•"/>
            </a:pPr>
            <a:r>
              <a:rPr lang="en-US" sz="1700" dirty="0">
                <a:latin typeface="Arial" pitchFamily="34" charset="0"/>
                <a:cs typeface="Arial" pitchFamily="34" charset="0"/>
              </a:rPr>
              <a:t>“It might seem normal for them to be arguing and yelling and getting close to </a:t>
            </a:r>
            <a:r>
              <a:rPr lang="en-US" sz="1700" dirty="0" smtClean="0">
                <a:latin typeface="Arial" pitchFamily="34" charset="0"/>
                <a:cs typeface="Arial" pitchFamily="34" charset="0"/>
              </a:rPr>
              <a:t>hitting, </a:t>
            </a:r>
            <a:r>
              <a:rPr lang="en-US" sz="1700" dirty="0">
                <a:latin typeface="Arial" pitchFamily="34" charset="0"/>
                <a:cs typeface="Arial" pitchFamily="34" charset="0"/>
              </a:rPr>
              <a:t>but not </a:t>
            </a:r>
            <a:r>
              <a:rPr lang="en-US" sz="1700" dirty="0" smtClean="0">
                <a:latin typeface="Arial" pitchFamily="34" charset="0"/>
                <a:cs typeface="Arial" pitchFamily="34" charset="0"/>
              </a:rPr>
              <a:t>hitting.” – ECA Teacher</a:t>
            </a:r>
            <a:endParaRPr lang="en-US" sz="1700" dirty="0">
              <a:latin typeface="Arial" pitchFamily="34" charset="0"/>
              <a:cs typeface="Arial" pitchFamily="34" charset="0"/>
            </a:endParaRPr>
          </a:p>
          <a:p>
            <a:endParaRPr lang="en-US" b="0" dirty="0">
              <a:latin typeface="Arial" pitchFamily="34" charset="0"/>
              <a:cs typeface="Arial" pitchFamily="34" charset="0"/>
            </a:endParaRPr>
          </a:p>
        </p:txBody>
      </p:sp>
    </p:spTree>
    <p:extLst>
      <p:ext uri="{BB962C8B-B14F-4D97-AF65-F5344CB8AC3E}">
        <p14:creationId xmlns:p14="http://schemas.microsoft.com/office/powerpoint/2010/main" val="1344732631"/>
      </p:ext>
    </p:extLst>
  </p:cSld>
  <p:clrMapOvr>
    <a:masterClrMapping/>
  </p:clrMapOvr>
  <mc:AlternateContent xmlns:mc="http://schemas.openxmlformats.org/markup-compatibility/2006" xmlns:p14="http://schemas.microsoft.com/office/powerpoint/2010/main">
    <mc:Choice Requires="p14">
      <p:transition spd="slow" p14:dur="1500">
        <p14:glitter pattern="hexagon"/>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NAYA Community-Wide Strengths &amp; Needs Assessment </a:t>
            </a:r>
            <a:endParaRPr lang="en-US" dirty="0"/>
          </a:p>
        </p:txBody>
      </p:sp>
      <p:sp>
        <p:nvSpPr>
          <p:cNvPr id="3" name="Content Placeholder 2"/>
          <p:cNvSpPr>
            <a:spLocks noGrp="1"/>
          </p:cNvSpPr>
          <p:nvPr>
            <p:ph idx="1"/>
          </p:nvPr>
        </p:nvSpPr>
        <p:spPr>
          <a:xfrm>
            <a:off x="609600" y="1447800"/>
            <a:ext cx="7734301" cy="3579849"/>
          </a:xfrm>
        </p:spPr>
        <p:txBody>
          <a:bodyPr>
            <a:noAutofit/>
          </a:bodyPr>
          <a:lstStyle/>
          <a:p>
            <a:pPr marL="169863" indent="-169863">
              <a:spcBef>
                <a:spcPts val="0"/>
              </a:spcBef>
            </a:pPr>
            <a:r>
              <a:rPr lang="en-US" sz="2000" dirty="0" smtClean="0">
                <a:latin typeface="Arial" pitchFamily="34" charset="0"/>
                <a:cs typeface="Arial" pitchFamily="34" charset="0"/>
              </a:rPr>
              <a:t>	Youth and Education Services designed and conducted </a:t>
            </a:r>
            <a:r>
              <a:rPr lang="en-US" sz="2000" dirty="0">
                <a:latin typeface="Arial" pitchFamily="34" charset="0"/>
                <a:cs typeface="Arial" pitchFamily="34" charset="0"/>
              </a:rPr>
              <a:t>a </a:t>
            </a:r>
            <a:r>
              <a:rPr lang="en-US" sz="2000" dirty="0" smtClean="0">
                <a:latin typeface="Arial" pitchFamily="34" charset="0"/>
                <a:cs typeface="Arial" pitchFamily="34" charset="0"/>
              </a:rPr>
              <a:t>community-wide Strengths &amp; Needs </a:t>
            </a:r>
            <a:r>
              <a:rPr lang="en-US" sz="2000" dirty="0">
                <a:latin typeface="Arial" pitchFamily="34" charset="0"/>
                <a:cs typeface="Arial" pitchFamily="34" charset="0"/>
              </a:rPr>
              <a:t>A</a:t>
            </a:r>
            <a:r>
              <a:rPr lang="en-US" sz="2000" dirty="0" smtClean="0">
                <a:latin typeface="Arial" pitchFamily="34" charset="0"/>
                <a:cs typeface="Arial" pitchFamily="34" charset="0"/>
              </a:rPr>
              <a:t>ssessment in order to…</a:t>
            </a:r>
          </a:p>
          <a:p>
            <a:pPr>
              <a:spcBef>
                <a:spcPts val="0"/>
              </a:spcBef>
            </a:pPr>
            <a:endParaRPr lang="en-US" sz="2000" dirty="0" smtClean="0">
              <a:latin typeface="Arial" pitchFamily="34" charset="0"/>
              <a:cs typeface="Arial" pitchFamily="34" charset="0"/>
            </a:endParaRPr>
          </a:p>
          <a:p>
            <a:pPr>
              <a:spcBef>
                <a:spcPts val="0"/>
              </a:spcBef>
              <a:buFont typeface="Wingdings" pitchFamily="2" charset="2"/>
              <a:buChar char="§"/>
            </a:pPr>
            <a:r>
              <a:rPr lang="en-US" sz="2000" dirty="0" smtClean="0">
                <a:solidFill>
                  <a:schemeClr val="tx2">
                    <a:lumMod val="75000"/>
                  </a:schemeClr>
                </a:solidFill>
                <a:latin typeface="Arial" pitchFamily="34" charset="0"/>
                <a:cs typeface="Arial" pitchFamily="34" charset="0"/>
              </a:rPr>
              <a:t>Identify available services and gaps</a:t>
            </a:r>
          </a:p>
          <a:p>
            <a:pPr>
              <a:spcBef>
                <a:spcPts val="0"/>
              </a:spcBef>
              <a:buFont typeface="Wingdings" pitchFamily="2" charset="2"/>
              <a:buChar char="§"/>
            </a:pPr>
            <a:endParaRPr lang="en-US" sz="2000" dirty="0" smtClean="0">
              <a:solidFill>
                <a:schemeClr val="tx2">
                  <a:lumMod val="75000"/>
                </a:schemeClr>
              </a:solidFill>
              <a:latin typeface="Arial" pitchFamily="34" charset="0"/>
              <a:cs typeface="Arial" pitchFamily="34" charset="0"/>
            </a:endParaRPr>
          </a:p>
          <a:p>
            <a:pPr>
              <a:spcBef>
                <a:spcPts val="0"/>
              </a:spcBef>
              <a:buFont typeface="Wingdings" pitchFamily="2" charset="2"/>
              <a:buChar char="§"/>
            </a:pPr>
            <a:r>
              <a:rPr lang="en-US" sz="2000" dirty="0" smtClean="0">
                <a:solidFill>
                  <a:schemeClr val="tx2">
                    <a:lumMod val="75000"/>
                  </a:schemeClr>
                </a:solidFill>
                <a:latin typeface="Arial" pitchFamily="34" charset="0"/>
                <a:cs typeface="Arial" pitchFamily="34" charset="0"/>
              </a:rPr>
              <a:t>Assess </a:t>
            </a:r>
            <a:r>
              <a:rPr lang="en-US" sz="2000" dirty="0">
                <a:solidFill>
                  <a:schemeClr val="tx2">
                    <a:lumMod val="75000"/>
                  </a:schemeClr>
                </a:solidFill>
                <a:latin typeface="Arial" pitchFamily="34" charset="0"/>
                <a:cs typeface="Arial" pitchFamily="34" charset="0"/>
              </a:rPr>
              <a:t>the level of </a:t>
            </a:r>
            <a:r>
              <a:rPr lang="en-US" sz="2000" dirty="0" smtClean="0">
                <a:solidFill>
                  <a:schemeClr val="tx2">
                    <a:lumMod val="75000"/>
                  </a:schemeClr>
                </a:solidFill>
                <a:latin typeface="Arial" pitchFamily="34" charset="0"/>
                <a:cs typeface="Arial" pitchFamily="34" charset="0"/>
              </a:rPr>
              <a:t>knowledge, perceptions, and attitudes </a:t>
            </a:r>
            <a:r>
              <a:rPr lang="en-US" sz="2000" dirty="0">
                <a:solidFill>
                  <a:schemeClr val="tx2">
                    <a:lumMod val="75000"/>
                  </a:schemeClr>
                </a:solidFill>
                <a:latin typeface="Arial" pitchFamily="34" charset="0"/>
                <a:cs typeface="Arial" pitchFamily="34" charset="0"/>
              </a:rPr>
              <a:t>of dating violence, domestic violence, sexual assault and stalking within the Native American Youth and Family Center’s Early College Academy (NAYA ECA). </a:t>
            </a:r>
            <a:endParaRPr lang="en-US" sz="2000" dirty="0" smtClean="0">
              <a:solidFill>
                <a:schemeClr val="tx2">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1131914866"/>
      </p:ext>
    </p:extLst>
  </p:cSld>
  <p:clrMapOvr>
    <a:masterClrMapping/>
  </p:clrMapOvr>
  <mc:AlternateContent xmlns:mc="http://schemas.openxmlformats.org/markup-compatibility/2006" xmlns:p14="http://schemas.microsoft.com/office/powerpoint/2010/main">
    <mc:Choice Requires="p14">
      <p:transition spd="slow" p14:dur="15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Sexual Assault Perceptions</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635547005"/>
              </p:ext>
            </p:extLst>
          </p:nvPr>
        </p:nvGraphicFramePr>
        <p:xfrm>
          <a:off x="304800" y="1066800"/>
          <a:ext cx="8763000" cy="3579812"/>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1" y="5181600"/>
            <a:ext cx="8813505" cy="1384995"/>
          </a:xfrm>
          <a:prstGeom prst="rect">
            <a:avLst/>
          </a:prstGeom>
          <a:noFill/>
        </p:spPr>
        <p:txBody>
          <a:bodyPr wrap="square" rtlCol="0">
            <a:spAutoFit/>
          </a:bodyPr>
          <a:lstStyle/>
          <a:p>
            <a:pPr algn="ctr"/>
            <a:r>
              <a:rPr lang="en-US" sz="2800" b="1" dirty="0" smtClean="0">
                <a:latin typeface="Arial" pitchFamily="34" charset="0"/>
                <a:cs typeface="Arial" pitchFamily="34" charset="0"/>
              </a:rPr>
              <a:t>Question to Students: #40</a:t>
            </a:r>
          </a:p>
          <a:p>
            <a:pPr algn="ctr"/>
            <a:r>
              <a:rPr lang="en-US" sz="2800" dirty="0">
                <a:latin typeface="Arial" pitchFamily="34" charset="0"/>
                <a:cs typeface="Arial" pitchFamily="34" charset="0"/>
              </a:rPr>
              <a:t>What behaviors/actions define sexual assault? </a:t>
            </a:r>
            <a:endParaRPr lang="en-US" sz="2800" dirty="0" smtClean="0">
              <a:latin typeface="Arial" pitchFamily="34" charset="0"/>
              <a:cs typeface="Arial" pitchFamily="34" charset="0"/>
            </a:endParaRPr>
          </a:p>
          <a:p>
            <a:pPr algn="ctr"/>
            <a:r>
              <a:rPr lang="en-US" sz="2800" dirty="0" smtClean="0">
                <a:latin typeface="Arial" pitchFamily="34" charset="0"/>
                <a:cs typeface="Arial" pitchFamily="34" charset="0"/>
              </a:rPr>
              <a:t>Mark </a:t>
            </a:r>
            <a:r>
              <a:rPr lang="en-US" sz="2800" dirty="0">
                <a:latin typeface="Arial" pitchFamily="34" charset="0"/>
                <a:cs typeface="Arial" pitchFamily="34" charset="0"/>
              </a:rPr>
              <a:t>all that apply.</a:t>
            </a:r>
            <a:endParaRPr lang="en-US" sz="3200" b="1" dirty="0" smtClean="0">
              <a:latin typeface="Arial" pitchFamily="34" charset="0"/>
              <a:cs typeface="Arial" pitchFamily="34" charset="0"/>
            </a:endParaRPr>
          </a:p>
        </p:txBody>
      </p:sp>
    </p:spTree>
    <p:extLst>
      <p:ext uri="{BB962C8B-B14F-4D97-AF65-F5344CB8AC3E}">
        <p14:creationId xmlns:p14="http://schemas.microsoft.com/office/powerpoint/2010/main" val="1468458645"/>
      </p:ext>
    </p:extLst>
  </p:cSld>
  <p:clrMapOvr>
    <a:masterClrMapping/>
  </p:clrMapOvr>
  <mc:AlternateContent xmlns:mc="http://schemas.openxmlformats.org/markup-compatibility/2006" xmlns:p14="http://schemas.microsoft.com/office/powerpoint/2010/main">
    <mc:Choice Requires="p14">
      <p:transition spd="slow" p14:dur="15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graphicEl>
                                              <a:chart seriesIdx="-3" categoryIdx="-3" bldStep="gridLegend"/>
                                            </p:graphicEl>
                                          </p:spTgt>
                                        </p:tgtEl>
                                        <p:attrNameLst>
                                          <p:attrName>style.visibility</p:attrName>
                                        </p:attrNameLst>
                                      </p:cBhvr>
                                      <p:to>
                                        <p:strVal val="visible"/>
                                      </p:to>
                                    </p:set>
                                    <p:animEffect transition="in" filter="fade">
                                      <p:cBhvr>
                                        <p:cTn id="19" dur="500"/>
                                        <p:tgtEl>
                                          <p:spTgt spid="8">
                                            <p:graphicEl>
                                              <a:chart seriesIdx="-3" categoryIdx="-3" bldStep="gridLegend"/>
                                            </p:graphicEl>
                                          </p:spTgt>
                                        </p:tgtEl>
                                      </p:cBhvr>
                                    </p:animEffect>
                                    <p:anim calcmode="lin" valueType="num">
                                      <p:cBhvr>
                                        <p:cTn id="20" dur="500" fill="hold"/>
                                        <p:tgtEl>
                                          <p:spTgt spid="8">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21" dur="500" fill="hold"/>
                                        <p:tgtEl>
                                          <p:spTgt spid="8">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
                                            <p:graphicEl>
                                              <a:chart seriesIdx="0" categoryIdx="-4" bldStep="series"/>
                                            </p:graphicEl>
                                          </p:spTgt>
                                        </p:tgtEl>
                                        <p:attrNameLst>
                                          <p:attrName>style.visibility</p:attrName>
                                        </p:attrNameLst>
                                      </p:cBhvr>
                                      <p:to>
                                        <p:strVal val="visible"/>
                                      </p:to>
                                    </p:set>
                                    <p:animEffect transition="in" filter="fade">
                                      <p:cBhvr>
                                        <p:cTn id="26" dur="500"/>
                                        <p:tgtEl>
                                          <p:spTgt spid="8">
                                            <p:graphicEl>
                                              <a:chart seriesIdx="0" categoryIdx="-4" bldStep="series"/>
                                            </p:graphicEl>
                                          </p:spTgt>
                                        </p:tgtEl>
                                      </p:cBhvr>
                                    </p:animEffect>
                                    <p:anim calcmode="lin" valueType="num">
                                      <p:cBhvr>
                                        <p:cTn id="27" dur="500" fill="hold"/>
                                        <p:tgtEl>
                                          <p:spTgt spid="8">
                                            <p:graphicEl>
                                              <a:chart seriesIdx="0" categoryIdx="-4" bldStep="series"/>
                                            </p:graphicEl>
                                          </p:spTgt>
                                        </p:tgtEl>
                                        <p:attrNameLst>
                                          <p:attrName>ppt_x</p:attrName>
                                        </p:attrNameLst>
                                      </p:cBhvr>
                                      <p:tavLst>
                                        <p:tav tm="0">
                                          <p:val>
                                            <p:strVal val="#ppt_x"/>
                                          </p:val>
                                        </p:tav>
                                        <p:tav tm="100000">
                                          <p:val>
                                            <p:strVal val="#ppt_x"/>
                                          </p:val>
                                        </p:tav>
                                      </p:tavLst>
                                    </p:anim>
                                    <p:anim calcmode="lin" valueType="num">
                                      <p:cBhvr>
                                        <p:cTn id="28" dur="500" fill="hold"/>
                                        <p:tgtEl>
                                          <p:spTgt spid="8">
                                            <p:graphicEl>
                                              <a:chart seriesIdx="0" categoryIdx="-4" bldStep="series"/>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Graphic spid="8" grpId="0">
        <p:bldSub>
          <a:bldChart bld="series"/>
        </p:bldSub>
      </p:bldGraphic>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Student Response to the question: </a:t>
            </a:r>
            <a:br>
              <a:rPr lang="en-US" dirty="0" smtClean="0"/>
            </a:br>
            <a:r>
              <a:rPr lang="en-US" dirty="0" smtClean="0"/>
              <a:t>IS Sexual Assault a Concern?</a:t>
            </a:r>
            <a:endParaRPr lang="en-US" dirty="0"/>
          </a:p>
        </p:txBody>
      </p:sp>
      <p:graphicFrame>
        <p:nvGraphicFramePr>
          <p:cNvPr id="5" name="Content Placeholder 6"/>
          <p:cNvGraphicFramePr>
            <a:graphicFrameLocks noGrp="1"/>
          </p:cNvGraphicFramePr>
          <p:nvPr>
            <p:ph idx="1"/>
            <p:extLst>
              <p:ext uri="{D42A27DB-BD31-4B8C-83A1-F6EECF244321}">
                <p14:modId xmlns:p14="http://schemas.microsoft.com/office/powerpoint/2010/main" val="3199640631"/>
              </p:ext>
            </p:extLst>
          </p:nvPr>
        </p:nvGraphicFramePr>
        <p:xfrm>
          <a:off x="228600" y="990600"/>
          <a:ext cx="8534400" cy="38528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54559333"/>
      </p:ext>
    </p:extLst>
  </p:cSld>
  <p:clrMapOvr>
    <a:masterClrMapping/>
  </p:clrMapOvr>
  <mc:AlternateContent xmlns:mc="http://schemas.openxmlformats.org/markup-compatibility/2006" xmlns:p14="http://schemas.microsoft.com/office/powerpoint/2010/main">
    <mc:Choice Requires="p14">
      <p:transition spd="slow" p14:dur="15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graphicEl>
                                              <a:chart seriesIdx="-3" categoryIdx="-3" bldStep="gridLegend"/>
                                            </p:graphicEl>
                                          </p:spTgt>
                                        </p:tgtEl>
                                        <p:attrNameLst>
                                          <p:attrName>style.visibility</p:attrName>
                                        </p:attrNameLst>
                                      </p:cBhvr>
                                      <p:to>
                                        <p:strVal val="visible"/>
                                      </p:to>
                                    </p:set>
                                    <p:animEffect transition="in" filter="fade">
                                      <p:cBhvr>
                                        <p:cTn id="14" dur="500"/>
                                        <p:tgtEl>
                                          <p:spTgt spid="5">
                                            <p:graphicEl>
                                              <a:chart seriesIdx="-3" categoryIdx="-3" bldStep="gridLegend"/>
                                            </p:graphicEl>
                                          </p:spTgt>
                                        </p:tgtEl>
                                      </p:cBhvr>
                                    </p:animEffect>
                                    <p:anim calcmode="lin" valueType="num">
                                      <p:cBhvr>
                                        <p:cTn id="15" dur="500" fill="hold"/>
                                        <p:tgtEl>
                                          <p:spTgt spid="5">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16" dur="500" fill="hold"/>
                                        <p:tgtEl>
                                          <p:spTgt spid="5">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graphicEl>
                                              <a:chart seriesIdx="0" categoryIdx="-4" bldStep="series"/>
                                            </p:graphicEl>
                                          </p:spTgt>
                                        </p:tgtEl>
                                        <p:attrNameLst>
                                          <p:attrName>style.visibility</p:attrName>
                                        </p:attrNameLst>
                                      </p:cBhvr>
                                      <p:to>
                                        <p:strVal val="visible"/>
                                      </p:to>
                                    </p:set>
                                    <p:animEffect transition="in" filter="fade">
                                      <p:cBhvr>
                                        <p:cTn id="21" dur="500"/>
                                        <p:tgtEl>
                                          <p:spTgt spid="5">
                                            <p:graphicEl>
                                              <a:chart seriesIdx="0" categoryIdx="-4" bldStep="series"/>
                                            </p:graphicEl>
                                          </p:spTgt>
                                        </p:tgtEl>
                                      </p:cBhvr>
                                    </p:animEffect>
                                    <p:anim calcmode="lin" valueType="num">
                                      <p:cBhvr>
                                        <p:cTn id="22" dur="500" fill="hold"/>
                                        <p:tgtEl>
                                          <p:spTgt spid="5">
                                            <p:graphicEl>
                                              <a:chart seriesIdx="0" categoryIdx="-4" bldStep="series"/>
                                            </p:graphicEl>
                                          </p:spTgt>
                                        </p:tgtEl>
                                        <p:attrNameLst>
                                          <p:attrName>ppt_x</p:attrName>
                                        </p:attrNameLst>
                                      </p:cBhvr>
                                      <p:tavLst>
                                        <p:tav tm="0">
                                          <p:val>
                                            <p:strVal val="#ppt_x"/>
                                          </p:val>
                                        </p:tav>
                                        <p:tav tm="100000">
                                          <p:val>
                                            <p:strVal val="#ppt_x"/>
                                          </p:val>
                                        </p:tav>
                                      </p:tavLst>
                                    </p:anim>
                                    <p:anim calcmode="lin" valueType="num">
                                      <p:cBhvr>
                                        <p:cTn id="23" dur="500" fill="hold"/>
                                        <p:tgtEl>
                                          <p:spTgt spid="5">
                                            <p:graphicEl>
                                              <a:chart seriesIdx="0" categoryIdx="-4" bldStep="series"/>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graphicEl>
                                              <a:chart seriesIdx="1" categoryIdx="-4" bldStep="series"/>
                                            </p:graphicEl>
                                          </p:spTgt>
                                        </p:tgtEl>
                                        <p:attrNameLst>
                                          <p:attrName>style.visibility</p:attrName>
                                        </p:attrNameLst>
                                      </p:cBhvr>
                                      <p:to>
                                        <p:strVal val="visible"/>
                                      </p:to>
                                    </p:set>
                                    <p:animEffect transition="in" filter="fade">
                                      <p:cBhvr>
                                        <p:cTn id="28" dur="500"/>
                                        <p:tgtEl>
                                          <p:spTgt spid="5">
                                            <p:graphicEl>
                                              <a:chart seriesIdx="1" categoryIdx="-4" bldStep="series"/>
                                            </p:graphicEl>
                                          </p:spTgt>
                                        </p:tgtEl>
                                      </p:cBhvr>
                                    </p:animEffect>
                                    <p:anim calcmode="lin" valueType="num">
                                      <p:cBhvr>
                                        <p:cTn id="29" dur="500" fill="hold"/>
                                        <p:tgtEl>
                                          <p:spTgt spid="5">
                                            <p:graphicEl>
                                              <a:chart seriesIdx="1" categoryIdx="-4" bldStep="series"/>
                                            </p:graphicEl>
                                          </p:spTgt>
                                        </p:tgtEl>
                                        <p:attrNameLst>
                                          <p:attrName>ppt_x</p:attrName>
                                        </p:attrNameLst>
                                      </p:cBhvr>
                                      <p:tavLst>
                                        <p:tav tm="0">
                                          <p:val>
                                            <p:strVal val="#ppt_x"/>
                                          </p:val>
                                        </p:tav>
                                        <p:tav tm="100000">
                                          <p:val>
                                            <p:strVal val="#ppt_x"/>
                                          </p:val>
                                        </p:tav>
                                      </p:tavLst>
                                    </p:anim>
                                    <p:anim calcmode="lin" valueType="num">
                                      <p:cBhvr>
                                        <p:cTn id="30" dur="500" fill="hold"/>
                                        <p:tgtEl>
                                          <p:spTgt spid="5">
                                            <p:graphicEl>
                                              <a:chart seriesIdx="1" categoryIdx="-4" bldStep="series"/>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Sub>
          <a:bldChart bld="series"/>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382000" cy="548640"/>
          </a:xfrm>
        </p:spPr>
        <p:txBody>
          <a:bodyPr/>
          <a:lstStyle/>
          <a:p>
            <a:pPr algn="ctr"/>
            <a:r>
              <a:rPr lang="en-US" dirty="0" smtClean="0"/>
              <a:t>Not all Students agree with the statement, </a:t>
            </a:r>
            <a:br>
              <a:rPr lang="en-US" dirty="0" smtClean="0"/>
            </a:br>
            <a:r>
              <a:rPr lang="en-US" dirty="0" smtClean="0"/>
              <a:t>“Without consent, sex is rape.” </a:t>
            </a:r>
            <a:br>
              <a:rPr lang="en-US" dirty="0" smtClean="0"/>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84417040"/>
              </p:ext>
            </p:extLst>
          </p:nvPr>
        </p:nvGraphicFramePr>
        <p:xfrm>
          <a:off x="76200" y="1100138"/>
          <a:ext cx="8686801" cy="3929062"/>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990600" y="4050268"/>
            <a:ext cx="1447800" cy="646331"/>
          </a:xfrm>
          <a:prstGeom prst="rect">
            <a:avLst/>
          </a:prstGeom>
          <a:noFill/>
        </p:spPr>
        <p:txBody>
          <a:bodyPr wrap="square" rtlCol="0">
            <a:spAutoFit/>
          </a:bodyPr>
          <a:lstStyle/>
          <a:p>
            <a:r>
              <a:rPr lang="en-US" b="1" dirty="0" smtClean="0"/>
              <a:t>Student Responses:</a:t>
            </a:r>
            <a:endParaRPr lang="en-US" b="1" dirty="0"/>
          </a:p>
        </p:txBody>
      </p:sp>
    </p:spTree>
    <p:extLst>
      <p:ext uri="{BB962C8B-B14F-4D97-AF65-F5344CB8AC3E}">
        <p14:creationId xmlns:p14="http://schemas.microsoft.com/office/powerpoint/2010/main" val="99941423"/>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AsOne/>
      </p:bldGraphic>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students say consent is</a:t>
            </a:r>
            <a:endParaRPr lang="en-US" dirty="0"/>
          </a:p>
        </p:txBody>
      </p:sp>
      <p:sp>
        <p:nvSpPr>
          <p:cNvPr id="3" name="Content Placeholder 2"/>
          <p:cNvSpPr>
            <a:spLocks noGrp="1"/>
          </p:cNvSpPr>
          <p:nvPr>
            <p:ph idx="1"/>
          </p:nvPr>
        </p:nvSpPr>
        <p:spPr/>
        <p:txBody>
          <a:bodyPr>
            <a:normAutofit fontScale="92500" lnSpcReduction="20000"/>
          </a:bodyPr>
          <a:lstStyle/>
          <a:p>
            <a:r>
              <a:rPr lang="en-US" sz="2000" dirty="0" smtClean="0">
                <a:latin typeface="Arial" pitchFamily="34" charset="0"/>
                <a:cs typeface="Arial" pitchFamily="34" charset="0"/>
              </a:rPr>
              <a:t>Youth responses to the prompt: “</a:t>
            </a:r>
            <a:r>
              <a:rPr lang="en-US" sz="2000" dirty="0">
                <a:latin typeface="Arial" pitchFamily="34" charset="0"/>
                <a:cs typeface="Arial" pitchFamily="34" charset="0"/>
              </a:rPr>
              <a:t>My definition of consent is…”</a:t>
            </a:r>
          </a:p>
          <a:p>
            <a:pPr>
              <a:buFont typeface="Arial" pitchFamily="34" charset="0"/>
              <a:buChar char="•"/>
            </a:pPr>
            <a:r>
              <a:rPr lang="en-US" sz="1400" dirty="0" smtClean="0">
                <a:latin typeface="Arial" pitchFamily="34" charset="0"/>
                <a:cs typeface="Arial" pitchFamily="34" charset="0"/>
              </a:rPr>
              <a:t>“To </a:t>
            </a:r>
            <a:r>
              <a:rPr lang="en-US" sz="1400" dirty="0">
                <a:latin typeface="Arial" pitchFamily="34" charset="0"/>
                <a:cs typeface="Arial" pitchFamily="34" charset="0"/>
              </a:rPr>
              <a:t>give permission</a:t>
            </a:r>
            <a:r>
              <a:rPr lang="en-US" sz="1400" dirty="0" smtClean="0">
                <a:latin typeface="Arial" pitchFamily="34" charset="0"/>
                <a:cs typeface="Arial" pitchFamily="34" charset="0"/>
              </a:rPr>
              <a:t>.”</a:t>
            </a:r>
          </a:p>
          <a:p>
            <a:pPr>
              <a:buFont typeface="Arial" pitchFamily="34" charset="0"/>
              <a:buChar char="•"/>
            </a:pPr>
            <a:r>
              <a:rPr lang="en-US" sz="1400" dirty="0" smtClean="0">
                <a:latin typeface="Arial" pitchFamily="34" charset="0"/>
                <a:cs typeface="Arial" pitchFamily="34" charset="0"/>
              </a:rPr>
              <a:t>“Saying </a:t>
            </a:r>
            <a:r>
              <a:rPr lang="en-US" sz="1400" dirty="0">
                <a:latin typeface="Arial" pitchFamily="34" charset="0"/>
                <a:cs typeface="Arial" pitchFamily="34" charset="0"/>
              </a:rPr>
              <a:t>yes and allowing it to happen</a:t>
            </a:r>
            <a:r>
              <a:rPr lang="en-US" sz="1400" dirty="0" smtClean="0">
                <a:latin typeface="Arial" pitchFamily="34" charset="0"/>
                <a:cs typeface="Arial" pitchFamily="34" charset="0"/>
              </a:rPr>
              <a:t>.”</a:t>
            </a:r>
          </a:p>
          <a:p>
            <a:pPr>
              <a:buFont typeface="Arial" pitchFamily="34" charset="0"/>
              <a:buChar char="•"/>
            </a:pPr>
            <a:r>
              <a:rPr lang="en-US" sz="1400" dirty="0" smtClean="0">
                <a:latin typeface="Arial" pitchFamily="34" charset="0"/>
                <a:cs typeface="Arial" pitchFamily="34" charset="0"/>
              </a:rPr>
              <a:t>“To </a:t>
            </a:r>
            <a:r>
              <a:rPr lang="en-US" sz="1400" dirty="0">
                <a:latin typeface="Arial" pitchFamily="34" charset="0"/>
                <a:cs typeface="Arial" pitchFamily="34" charset="0"/>
              </a:rPr>
              <a:t>ask before or talk </a:t>
            </a:r>
            <a:r>
              <a:rPr lang="en-US" sz="1400" dirty="0" smtClean="0">
                <a:latin typeface="Arial" pitchFamily="34" charset="0"/>
                <a:cs typeface="Arial" pitchFamily="34" charset="0"/>
              </a:rPr>
              <a:t>about </a:t>
            </a:r>
            <a:r>
              <a:rPr lang="en-US" sz="1400" dirty="0">
                <a:latin typeface="Arial" pitchFamily="34" charset="0"/>
                <a:cs typeface="Arial" pitchFamily="34" charset="0"/>
              </a:rPr>
              <a:t>it</a:t>
            </a:r>
            <a:r>
              <a:rPr lang="en-US" sz="1400" dirty="0" smtClean="0">
                <a:latin typeface="Arial" pitchFamily="34" charset="0"/>
                <a:cs typeface="Arial" pitchFamily="34" charset="0"/>
              </a:rPr>
              <a:t>.”</a:t>
            </a:r>
          </a:p>
          <a:p>
            <a:pPr>
              <a:buFont typeface="Arial" pitchFamily="34" charset="0"/>
              <a:buChar char="•"/>
            </a:pPr>
            <a:r>
              <a:rPr lang="en-US" sz="1400" dirty="0" smtClean="0">
                <a:latin typeface="Arial" pitchFamily="34" charset="0"/>
                <a:cs typeface="Arial" pitchFamily="34" charset="0"/>
              </a:rPr>
              <a:t>“IDK (I don’t know)”</a:t>
            </a:r>
          </a:p>
          <a:p>
            <a:pPr>
              <a:buFont typeface="Arial" pitchFamily="34" charset="0"/>
              <a:buChar char="•"/>
            </a:pPr>
            <a:r>
              <a:rPr lang="en-US" sz="1400" dirty="0" smtClean="0">
                <a:latin typeface="Arial" pitchFamily="34" charset="0"/>
                <a:cs typeface="Arial" pitchFamily="34" charset="0"/>
              </a:rPr>
              <a:t>“When </a:t>
            </a:r>
            <a:r>
              <a:rPr lang="en-US" sz="1400" dirty="0">
                <a:latin typeface="Arial" pitchFamily="34" charset="0"/>
                <a:cs typeface="Arial" pitchFamily="34" charset="0"/>
              </a:rPr>
              <a:t>they both are okay with whatever they decide</a:t>
            </a:r>
            <a:r>
              <a:rPr lang="en-US" sz="1400" dirty="0" smtClean="0">
                <a:latin typeface="Arial" pitchFamily="34" charset="0"/>
                <a:cs typeface="Arial" pitchFamily="34" charset="0"/>
              </a:rPr>
              <a:t>.”</a:t>
            </a:r>
          </a:p>
          <a:p>
            <a:pPr>
              <a:buFont typeface="Arial" pitchFamily="34" charset="0"/>
              <a:buChar char="•"/>
            </a:pPr>
            <a:r>
              <a:rPr lang="en-US" sz="1400" dirty="0" smtClean="0">
                <a:latin typeface="Arial" pitchFamily="34" charset="0"/>
                <a:cs typeface="Arial" pitchFamily="34" charset="0"/>
              </a:rPr>
              <a:t>“Consent </a:t>
            </a:r>
            <a:r>
              <a:rPr lang="en-US" sz="1400" dirty="0">
                <a:latin typeface="Arial" pitchFamily="34" charset="0"/>
                <a:cs typeface="Arial" pitchFamily="34" charset="0"/>
              </a:rPr>
              <a:t>is when someone tells someone yes or no</a:t>
            </a:r>
            <a:r>
              <a:rPr lang="en-US" sz="1400" dirty="0" smtClean="0">
                <a:latin typeface="Arial" pitchFamily="34" charset="0"/>
                <a:cs typeface="Arial" pitchFamily="34" charset="0"/>
              </a:rPr>
              <a:t>.”</a:t>
            </a:r>
          </a:p>
          <a:p>
            <a:pPr>
              <a:buFont typeface="Arial" pitchFamily="34" charset="0"/>
              <a:buChar char="•"/>
            </a:pPr>
            <a:r>
              <a:rPr lang="en-US" sz="1400" dirty="0" smtClean="0">
                <a:latin typeface="Arial" pitchFamily="34" charset="0"/>
                <a:cs typeface="Arial" pitchFamily="34" charset="0"/>
              </a:rPr>
              <a:t>“Saying </a:t>
            </a:r>
            <a:r>
              <a:rPr lang="en-US" sz="1400" dirty="0">
                <a:latin typeface="Arial" pitchFamily="34" charset="0"/>
                <a:cs typeface="Arial" pitchFamily="34" charset="0"/>
              </a:rPr>
              <a:t>no when no is an option</a:t>
            </a:r>
            <a:r>
              <a:rPr lang="en-US" sz="1400" dirty="0" smtClean="0">
                <a:latin typeface="Arial" pitchFamily="34" charset="0"/>
                <a:cs typeface="Arial" pitchFamily="34" charset="0"/>
              </a:rPr>
              <a:t>.”</a:t>
            </a:r>
          </a:p>
          <a:p>
            <a:pPr>
              <a:buFont typeface="Arial" pitchFamily="34" charset="0"/>
              <a:buChar char="•"/>
            </a:pPr>
            <a:r>
              <a:rPr lang="en-US" sz="1400" dirty="0">
                <a:latin typeface="Arial" pitchFamily="34" charset="0"/>
                <a:cs typeface="Arial" pitchFamily="34" charset="0"/>
              </a:rPr>
              <a:t>“Both partners saying yes and having the option to say no.</a:t>
            </a:r>
            <a:endParaRPr lang="en-US" sz="1400" dirty="0" smtClean="0">
              <a:latin typeface="Arial" pitchFamily="34" charset="0"/>
              <a:cs typeface="Arial" pitchFamily="34" charset="0"/>
            </a:endParaRPr>
          </a:p>
          <a:p>
            <a:pPr>
              <a:buFont typeface="Arial" pitchFamily="34" charset="0"/>
              <a:buChar char="•"/>
            </a:pPr>
            <a:r>
              <a:rPr lang="en-US" sz="1400" dirty="0" smtClean="0">
                <a:latin typeface="Arial" pitchFamily="34" charset="0"/>
                <a:cs typeface="Arial" pitchFamily="34" charset="0"/>
              </a:rPr>
              <a:t>“Is </a:t>
            </a:r>
            <a:r>
              <a:rPr lang="en-US" sz="1400" dirty="0">
                <a:latin typeface="Arial" pitchFamily="34" charset="0"/>
                <a:cs typeface="Arial" pitchFamily="34" charset="0"/>
              </a:rPr>
              <a:t>saying yes while being above the influence</a:t>
            </a:r>
            <a:r>
              <a:rPr lang="en-US" sz="1400" dirty="0" smtClean="0">
                <a:latin typeface="Arial" pitchFamily="34" charset="0"/>
                <a:cs typeface="Arial" pitchFamily="34" charset="0"/>
              </a:rPr>
              <a:t>.”</a:t>
            </a:r>
          </a:p>
          <a:p>
            <a:pPr>
              <a:buFont typeface="Arial" pitchFamily="34" charset="0"/>
              <a:buChar char="•"/>
            </a:pPr>
            <a:r>
              <a:rPr lang="en-US" sz="1400" dirty="0" smtClean="0">
                <a:latin typeface="Arial" pitchFamily="34" charset="0"/>
                <a:cs typeface="Arial" pitchFamily="34" charset="0"/>
              </a:rPr>
              <a:t>“Never </a:t>
            </a:r>
            <a:r>
              <a:rPr lang="en-US" sz="1400" dirty="0">
                <a:latin typeface="Arial" pitchFamily="34" charset="0"/>
                <a:cs typeface="Arial" pitchFamily="34" charset="0"/>
              </a:rPr>
              <a:t>heard of it</a:t>
            </a:r>
            <a:r>
              <a:rPr lang="en-US" sz="1400" dirty="0" smtClean="0">
                <a:latin typeface="Arial" pitchFamily="34" charset="0"/>
                <a:cs typeface="Arial" pitchFamily="34" charset="0"/>
              </a:rPr>
              <a:t>.”</a:t>
            </a:r>
          </a:p>
          <a:p>
            <a:pPr>
              <a:buFont typeface="Arial" pitchFamily="34" charset="0"/>
              <a:buChar char="•"/>
            </a:pPr>
            <a:r>
              <a:rPr lang="en-US" sz="1400" dirty="0">
                <a:latin typeface="Arial" pitchFamily="34" charset="0"/>
                <a:cs typeface="Arial" pitchFamily="34" charset="0"/>
              </a:rPr>
              <a:t>“Being sober of mind and body to allow someone else to do </a:t>
            </a:r>
            <a:r>
              <a:rPr lang="en-US" sz="1400" dirty="0" smtClean="0">
                <a:latin typeface="Arial" pitchFamily="34" charset="0"/>
                <a:cs typeface="Arial" pitchFamily="34" charset="0"/>
              </a:rPr>
              <a:t>something”</a:t>
            </a:r>
          </a:p>
          <a:p>
            <a:pPr>
              <a:buFont typeface="Arial" pitchFamily="34" charset="0"/>
              <a:buChar char="•"/>
            </a:pPr>
            <a:r>
              <a:rPr lang="en-US" sz="1400" dirty="0">
                <a:latin typeface="Arial" pitchFamily="34" charset="0"/>
                <a:cs typeface="Arial" pitchFamily="34" charset="0"/>
              </a:rPr>
              <a:t>“Someone agreeing to have sex when asked, not being pressured or forced</a:t>
            </a:r>
            <a:r>
              <a:rPr lang="en-US" sz="1400" dirty="0" smtClean="0">
                <a:latin typeface="Arial" pitchFamily="34" charset="0"/>
                <a:cs typeface="Arial" pitchFamily="34" charset="0"/>
              </a:rPr>
              <a:t>.”</a:t>
            </a:r>
          </a:p>
          <a:p>
            <a:pPr>
              <a:buFont typeface="Arial" pitchFamily="34" charset="0"/>
              <a:buChar char="•"/>
            </a:pPr>
            <a:endParaRPr lang="en-US" sz="1400" dirty="0" smtClean="0">
              <a:latin typeface="Arial" pitchFamily="34" charset="0"/>
              <a:cs typeface="Arial" pitchFamily="34" charset="0"/>
            </a:endParaRPr>
          </a:p>
        </p:txBody>
      </p:sp>
    </p:spTree>
    <p:extLst>
      <p:ext uri="{BB962C8B-B14F-4D97-AF65-F5344CB8AC3E}">
        <p14:creationId xmlns:p14="http://schemas.microsoft.com/office/powerpoint/2010/main" val="486003422"/>
      </p:ext>
    </p:extLst>
  </p:cSld>
  <p:clrMapOvr>
    <a:masterClrMapping/>
  </p:clrMapOvr>
  <mc:AlternateContent xmlns:mc="http://schemas.openxmlformats.org/markup-compatibility/2006" xmlns:p14="http://schemas.microsoft.com/office/powerpoint/2010/main">
    <mc:Choice Requires="p14">
      <p:transition spd="slow" p14:dur="15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fade">
                                      <p:cBhvr>
                                        <p:cTn id="46" dur="1000"/>
                                        <p:tgtEl>
                                          <p:spTgt spid="3">
                                            <p:txEl>
                                              <p:pRg st="6" end="6"/>
                                            </p:txEl>
                                          </p:spTgt>
                                        </p:tgtEl>
                                      </p:cBhvr>
                                    </p:animEffect>
                                    <p:anim calcmode="lin" valueType="num">
                                      <p:cBhvr>
                                        <p:cTn id="4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Effect transition="in" filter="fade">
                                      <p:cBhvr>
                                        <p:cTn id="51" dur="1000"/>
                                        <p:tgtEl>
                                          <p:spTgt spid="3">
                                            <p:txEl>
                                              <p:pRg st="7" end="7"/>
                                            </p:txEl>
                                          </p:spTgt>
                                        </p:tgtEl>
                                      </p:cBhvr>
                                    </p:animEffect>
                                    <p:anim calcmode="lin" valueType="num">
                                      <p:cBhvr>
                                        <p:cTn id="5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Effect transition="in" filter="fade">
                                      <p:cBhvr>
                                        <p:cTn id="61" dur="1000"/>
                                        <p:tgtEl>
                                          <p:spTgt spid="3">
                                            <p:txEl>
                                              <p:pRg st="9" end="9"/>
                                            </p:txEl>
                                          </p:spTgt>
                                        </p:tgtEl>
                                      </p:cBhvr>
                                    </p:animEffect>
                                    <p:anim calcmode="lin" valueType="num">
                                      <p:cBhvr>
                                        <p:cTn id="6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9" end="9"/>
                                            </p:txEl>
                                          </p:spTgt>
                                        </p:tgtEl>
                                        <p:attrNameLst>
                                          <p:attrName>ppt_y</p:attrName>
                                        </p:attrNameLst>
                                      </p:cBhvr>
                                      <p:tavLst>
                                        <p:tav tm="0">
                                          <p:val>
                                            <p:strVal val="#ppt_y+.1"/>
                                          </p:val>
                                        </p:tav>
                                        <p:tav tm="100000">
                                          <p:val>
                                            <p:strVal val="#ppt_y"/>
                                          </p:val>
                                        </p:tav>
                                      </p:tavLst>
                                    </p:anim>
                                  </p:childTnLst>
                                </p:cTn>
                              </p:par>
                              <p:par>
                                <p:cTn id="64" presetID="42" presetClass="entr" presetSubtype="0" fill="hold" nodeType="withEffect">
                                  <p:stCondLst>
                                    <p:cond delay="0"/>
                                  </p:stCondLst>
                                  <p:childTnLst>
                                    <p:set>
                                      <p:cBhvr>
                                        <p:cTn id="65" dur="1" fill="hold">
                                          <p:stCondLst>
                                            <p:cond delay="0"/>
                                          </p:stCondLst>
                                        </p:cTn>
                                        <p:tgtEl>
                                          <p:spTgt spid="3">
                                            <p:txEl>
                                              <p:pRg st="10" end="10"/>
                                            </p:txEl>
                                          </p:spTgt>
                                        </p:tgtEl>
                                        <p:attrNameLst>
                                          <p:attrName>style.visibility</p:attrName>
                                        </p:attrNameLst>
                                      </p:cBhvr>
                                      <p:to>
                                        <p:strVal val="visible"/>
                                      </p:to>
                                    </p:set>
                                    <p:animEffect transition="in" filter="fade">
                                      <p:cBhvr>
                                        <p:cTn id="66" dur="1000"/>
                                        <p:tgtEl>
                                          <p:spTgt spid="3">
                                            <p:txEl>
                                              <p:pRg st="10" end="10"/>
                                            </p:txEl>
                                          </p:spTgt>
                                        </p:tgtEl>
                                      </p:cBhvr>
                                    </p:animEffect>
                                    <p:anim calcmode="lin" valueType="num">
                                      <p:cBhvr>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9" presetID="42" presetClass="entr" presetSubtype="0" fill="hold" nodeType="withEffect">
                                  <p:stCondLst>
                                    <p:cond delay="0"/>
                                  </p:stCondLst>
                                  <p:childTnLst>
                                    <p:set>
                                      <p:cBhvr>
                                        <p:cTn id="70" dur="1" fill="hold">
                                          <p:stCondLst>
                                            <p:cond delay="0"/>
                                          </p:stCondLst>
                                        </p:cTn>
                                        <p:tgtEl>
                                          <p:spTgt spid="3">
                                            <p:txEl>
                                              <p:pRg st="11" end="11"/>
                                            </p:txEl>
                                          </p:spTgt>
                                        </p:tgtEl>
                                        <p:attrNameLst>
                                          <p:attrName>style.visibility</p:attrName>
                                        </p:attrNameLst>
                                      </p:cBhvr>
                                      <p:to>
                                        <p:strVal val="visible"/>
                                      </p:to>
                                    </p:set>
                                    <p:animEffect transition="in" filter="fade">
                                      <p:cBhvr>
                                        <p:cTn id="71" dur="1000"/>
                                        <p:tgtEl>
                                          <p:spTgt spid="3">
                                            <p:txEl>
                                              <p:pRg st="11" end="11"/>
                                            </p:txEl>
                                          </p:spTgt>
                                        </p:tgtEl>
                                      </p:cBhvr>
                                    </p:animEffect>
                                    <p:anim calcmode="lin" valueType="num">
                                      <p:cBhvr>
                                        <p:cTn id="72"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3"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74" presetID="42" presetClass="entr" presetSubtype="0" fill="hold" nodeType="withEffect">
                                  <p:stCondLst>
                                    <p:cond delay="0"/>
                                  </p:stCondLst>
                                  <p:childTnLst>
                                    <p:set>
                                      <p:cBhvr>
                                        <p:cTn id="75" dur="1" fill="hold">
                                          <p:stCondLst>
                                            <p:cond delay="0"/>
                                          </p:stCondLst>
                                        </p:cTn>
                                        <p:tgtEl>
                                          <p:spTgt spid="3">
                                            <p:txEl>
                                              <p:pRg st="12" end="12"/>
                                            </p:txEl>
                                          </p:spTgt>
                                        </p:tgtEl>
                                        <p:attrNameLst>
                                          <p:attrName>style.visibility</p:attrName>
                                        </p:attrNameLst>
                                      </p:cBhvr>
                                      <p:to>
                                        <p:strVal val="visible"/>
                                      </p:to>
                                    </p:set>
                                    <p:animEffect transition="in" filter="fade">
                                      <p:cBhvr>
                                        <p:cTn id="76" dur="1000"/>
                                        <p:tgtEl>
                                          <p:spTgt spid="3">
                                            <p:txEl>
                                              <p:pRg st="12" end="12"/>
                                            </p:txEl>
                                          </p:spTgt>
                                        </p:tgtEl>
                                      </p:cBhvr>
                                    </p:animEffect>
                                    <p:anim calcmode="lin" valueType="num">
                                      <p:cBhvr>
                                        <p:cTn id="77"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8"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Youth speak on Sexual Assault</a:t>
            </a:r>
            <a:endParaRPr lang="en-US" dirty="0"/>
          </a:p>
        </p:txBody>
      </p:sp>
      <p:sp>
        <p:nvSpPr>
          <p:cNvPr id="3" name="Content Placeholder 2"/>
          <p:cNvSpPr>
            <a:spLocks noGrp="1"/>
          </p:cNvSpPr>
          <p:nvPr>
            <p:ph idx="1"/>
          </p:nvPr>
        </p:nvSpPr>
        <p:spPr>
          <a:xfrm>
            <a:off x="762000" y="990600"/>
            <a:ext cx="7520940" cy="3810000"/>
          </a:xfrm>
          <a:noFill/>
          <a:ln>
            <a:noFill/>
          </a:ln>
        </p:spPr>
        <p:style>
          <a:lnRef idx="0">
            <a:schemeClr val="dk1"/>
          </a:lnRef>
          <a:fillRef idx="3">
            <a:schemeClr val="dk1"/>
          </a:fillRef>
          <a:effectRef idx="3">
            <a:schemeClr val="dk1"/>
          </a:effectRef>
          <a:fontRef idx="minor">
            <a:schemeClr val="lt1"/>
          </a:fontRef>
        </p:style>
        <p:txBody>
          <a:bodyPr>
            <a:normAutofit fontScale="70000" lnSpcReduction="20000"/>
          </a:bodyPr>
          <a:lstStyle/>
          <a:p>
            <a:r>
              <a:rPr lang="en-US" sz="2200" dirty="0">
                <a:solidFill>
                  <a:schemeClr val="tx1"/>
                </a:solidFill>
                <a:latin typeface="Arial" pitchFamily="34" charset="0"/>
                <a:cs typeface="Arial" pitchFamily="34" charset="0"/>
              </a:rPr>
              <a:t>Mediator: </a:t>
            </a:r>
            <a:r>
              <a:rPr lang="en-US" sz="2200" b="0" dirty="0">
                <a:solidFill>
                  <a:schemeClr val="tx1"/>
                </a:solidFill>
                <a:latin typeface="Arial" pitchFamily="34" charset="0"/>
                <a:cs typeface="Arial" pitchFamily="34" charset="0"/>
              </a:rPr>
              <a:t>(</a:t>
            </a:r>
            <a:r>
              <a:rPr lang="en-US" sz="2200" b="0" dirty="0" smtClean="0">
                <a:solidFill>
                  <a:schemeClr val="tx1"/>
                </a:solidFill>
                <a:latin typeface="Arial" pitchFamily="34" charset="0"/>
                <a:cs typeface="Arial" pitchFamily="34" charset="0"/>
              </a:rPr>
              <a:t>Asking a </a:t>
            </a:r>
            <a:r>
              <a:rPr lang="en-US" sz="2200" b="0" dirty="0">
                <a:solidFill>
                  <a:schemeClr val="tx1"/>
                </a:solidFill>
                <a:latin typeface="Arial" pitchFamily="34" charset="0"/>
                <a:cs typeface="Arial" pitchFamily="34" charset="0"/>
              </a:rPr>
              <a:t>theoretical </a:t>
            </a:r>
            <a:r>
              <a:rPr lang="en-US" sz="2200" b="0" dirty="0" smtClean="0">
                <a:solidFill>
                  <a:schemeClr val="tx1"/>
                </a:solidFill>
                <a:latin typeface="Arial" pitchFamily="34" charset="0"/>
                <a:cs typeface="Arial" pitchFamily="34" charset="0"/>
              </a:rPr>
              <a:t>question)  You </a:t>
            </a:r>
            <a:r>
              <a:rPr lang="en-US" sz="2200" b="0" dirty="0">
                <a:solidFill>
                  <a:schemeClr val="tx1"/>
                </a:solidFill>
                <a:latin typeface="Arial" pitchFamily="34" charset="0"/>
                <a:cs typeface="Arial" pitchFamily="34" charset="0"/>
              </a:rPr>
              <a:t>hear a girl was sexually assaulted at a party and the perpetrator goes to school here too. Whose fault is the </a:t>
            </a:r>
            <a:r>
              <a:rPr lang="en-US" sz="2200" b="0" dirty="0" smtClean="0">
                <a:solidFill>
                  <a:schemeClr val="tx1"/>
                </a:solidFill>
                <a:latin typeface="Arial" pitchFamily="34" charset="0"/>
                <a:cs typeface="Arial" pitchFamily="34" charset="0"/>
              </a:rPr>
              <a:t>sexual </a:t>
            </a:r>
            <a:r>
              <a:rPr lang="en-US" sz="2200" b="0" dirty="0">
                <a:solidFill>
                  <a:schemeClr val="tx1"/>
                </a:solidFill>
                <a:latin typeface="Arial" pitchFamily="34" charset="0"/>
                <a:cs typeface="Arial" pitchFamily="34" charset="0"/>
              </a:rPr>
              <a:t>a</a:t>
            </a:r>
            <a:r>
              <a:rPr lang="en-US" sz="2200" b="0" dirty="0" smtClean="0">
                <a:solidFill>
                  <a:schemeClr val="tx1"/>
                </a:solidFill>
                <a:latin typeface="Arial" pitchFamily="34" charset="0"/>
                <a:cs typeface="Arial" pitchFamily="34" charset="0"/>
              </a:rPr>
              <a:t>ssault</a:t>
            </a:r>
            <a:r>
              <a:rPr lang="en-US" sz="2200" b="0" dirty="0">
                <a:solidFill>
                  <a:schemeClr val="tx1"/>
                </a:solidFill>
                <a:latin typeface="Arial" pitchFamily="34" charset="0"/>
                <a:cs typeface="Arial" pitchFamily="34" charset="0"/>
              </a:rPr>
              <a:t>?</a:t>
            </a:r>
          </a:p>
          <a:p>
            <a:r>
              <a:rPr lang="en-US" sz="2200" dirty="0">
                <a:solidFill>
                  <a:schemeClr val="tx1"/>
                </a:solidFill>
                <a:latin typeface="Arial" pitchFamily="34" charset="0"/>
                <a:cs typeface="Arial" pitchFamily="34" charset="0"/>
              </a:rPr>
              <a:t>Respondent 1</a:t>
            </a:r>
            <a:r>
              <a:rPr lang="en-US" sz="2200" b="0" dirty="0">
                <a:solidFill>
                  <a:schemeClr val="tx1"/>
                </a:solidFill>
                <a:latin typeface="Arial" pitchFamily="34" charset="0"/>
                <a:cs typeface="Arial" pitchFamily="34" charset="0"/>
              </a:rPr>
              <a:t>: </a:t>
            </a:r>
            <a:r>
              <a:rPr lang="en-US" sz="2200" b="0" dirty="0" smtClean="0">
                <a:solidFill>
                  <a:schemeClr val="tx1"/>
                </a:solidFill>
                <a:latin typeface="Arial" pitchFamily="34" charset="0"/>
                <a:cs typeface="Arial" pitchFamily="34" charset="0"/>
              </a:rPr>
              <a:t>It’s </a:t>
            </a:r>
            <a:r>
              <a:rPr lang="en-US" sz="2200" b="0" dirty="0">
                <a:solidFill>
                  <a:schemeClr val="tx1"/>
                </a:solidFill>
                <a:latin typeface="Arial" pitchFamily="34" charset="0"/>
                <a:cs typeface="Arial" pitchFamily="34" charset="0"/>
              </a:rPr>
              <a:t>not the </a:t>
            </a:r>
            <a:r>
              <a:rPr lang="en-US" sz="2200" b="0" dirty="0" smtClean="0">
                <a:solidFill>
                  <a:schemeClr val="tx1"/>
                </a:solidFill>
                <a:latin typeface="Arial" pitchFamily="34" charset="0"/>
                <a:cs typeface="Arial" pitchFamily="34" charset="0"/>
              </a:rPr>
              <a:t>victim’s </a:t>
            </a:r>
            <a:r>
              <a:rPr lang="en-US" sz="2200" b="0" dirty="0">
                <a:solidFill>
                  <a:schemeClr val="tx1"/>
                </a:solidFill>
                <a:latin typeface="Arial" pitchFamily="34" charset="0"/>
                <a:cs typeface="Arial" pitchFamily="34" charset="0"/>
              </a:rPr>
              <a:t>fault.</a:t>
            </a:r>
          </a:p>
          <a:p>
            <a:r>
              <a:rPr lang="en-US" sz="2200" dirty="0" smtClean="0">
                <a:solidFill>
                  <a:schemeClr val="tx1"/>
                </a:solidFill>
                <a:latin typeface="Arial" pitchFamily="34" charset="0"/>
                <a:cs typeface="Arial" pitchFamily="34" charset="0"/>
              </a:rPr>
              <a:t>R2</a:t>
            </a:r>
            <a:r>
              <a:rPr lang="en-US" sz="2200" dirty="0">
                <a:solidFill>
                  <a:schemeClr val="tx1"/>
                </a:solidFill>
                <a:latin typeface="Arial" pitchFamily="34" charset="0"/>
                <a:cs typeface="Arial" pitchFamily="34" charset="0"/>
              </a:rPr>
              <a:t>: </a:t>
            </a:r>
            <a:r>
              <a:rPr lang="en-US" sz="2200" b="0" dirty="0">
                <a:solidFill>
                  <a:schemeClr val="tx1"/>
                </a:solidFill>
                <a:latin typeface="Arial" pitchFamily="34" charset="0"/>
                <a:cs typeface="Arial" pitchFamily="34" charset="0"/>
              </a:rPr>
              <a:t>Honestly I don’t know [whose fault it is</a:t>
            </a:r>
            <a:r>
              <a:rPr lang="en-US" sz="2200" b="0" dirty="0" smtClean="0">
                <a:solidFill>
                  <a:schemeClr val="tx1"/>
                </a:solidFill>
                <a:latin typeface="Arial" pitchFamily="34" charset="0"/>
                <a:cs typeface="Arial" pitchFamily="34" charset="0"/>
              </a:rPr>
              <a:t>]. </a:t>
            </a:r>
            <a:r>
              <a:rPr lang="en-US" sz="2200" b="0" dirty="0">
                <a:solidFill>
                  <a:schemeClr val="tx1"/>
                </a:solidFill>
                <a:latin typeface="Arial" pitchFamily="34" charset="0"/>
                <a:cs typeface="Arial" pitchFamily="34" charset="0"/>
              </a:rPr>
              <a:t>I</a:t>
            </a:r>
            <a:r>
              <a:rPr lang="en-US" sz="2200" b="0" dirty="0" smtClean="0">
                <a:solidFill>
                  <a:schemeClr val="tx1"/>
                </a:solidFill>
                <a:latin typeface="Arial" pitchFamily="34" charset="0"/>
                <a:cs typeface="Arial" pitchFamily="34" charset="0"/>
              </a:rPr>
              <a:t>t depends </a:t>
            </a:r>
            <a:r>
              <a:rPr lang="en-US" sz="2200" b="0" dirty="0">
                <a:solidFill>
                  <a:schemeClr val="tx1"/>
                </a:solidFill>
                <a:latin typeface="Arial" pitchFamily="34" charset="0"/>
                <a:cs typeface="Arial" pitchFamily="34" charset="0"/>
              </a:rPr>
              <a:t>on who the person is. She may have given some signals that she wanted to mess with him or she was drunk and did not know what she was doing.</a:t>
            </a:r>
          </a:p>
          <a:p>
            <a:r>
              <a:rPr lang="en-US" sz="2200" dirty="0">
                <a:solidFill>
                  <a:schemeClr val="tx1"/>
                </a:solidFill>
                <a:latin typeface="Arial" pitchFamily="34" charset="0"/>
                <a:cs typeface="Arial" pitchFamily="34" charset="0"/>
              </a:rPr>
              <a:t>R3: </a:t>
            </a:r>
            <a:r>
              <a:rPr lang="en-US" sz="2200" b="0" dirty="0">
                <a:solidFill>
                  <a:schemeClr val="tx1"/>
                </a:solidFill>
                <a:latin typeface="Arial" pitchFamily="34" charset="0"/>
                <a:cs typeface="Arial" pitchFamily="34" charset="0"/>
              </a:rPr>
              <a:t>I was thinking she probably did something for that to happen. I don’t think it wouldn’t be anybody’s fault. </a:t>
            </a:r>
          </a:p>
          <a:p>
            <a:r>
              <a:rPr lang="en-US" sz="2200" dirty="0">
                <a:solidFill>
                  <a:schemeClr val="tx1"/>
                </a:solidFill>
                <a:latin typeface="Arial" pitchFamily="34" charset="0"/>
                <a:cs typeface="Arial" pitchFamily="34" charset="0"/>
              </a:rPr>
              <a:t>R4: </a:t>
            </a:r>
            <a:r>
              <a:rPr lang="en-US" sz="2200" b="0" dirty="0" smtClean="0">
                <a:solidFill>
                  <a:schemeClr val="tx1"/>
                </a:solidFill>
                <a:latin typeface="Arial" pitchFamily="34" charset="0"/>
                <a:cs typeface="Arial" pitchFamily="34" charset="0"/>
              </a:rPr>
              <a:t>It’s </a:t>
            </a:r>
            <a:r>
              <a:rPr lang="en-US" sz="2200" b="0" dirty="0">
                <a:solidFill>
                  <a:schemeClr val="tx1"/>
                </a:solidFill>
                <a:latin typeface="Arial" pitchFamily="34" charset="0"/>
                <a:cs typeface="Arial" pitchFamily="34" charset="0"/>
              </a:rPr>
              <a:t>mainly the </a:t>
            </a:r>
            <a:r>
              <a:rPr lang="en-US" sz="2200" b="0" dirty="0" smtClean="0">
                <a:solidFill>
                  <a:schemeClr val="tx1"/>
                </a:solidFill>
                <a:latin typeface="Arial" pitchFamily="34" charset="0"/>
                <a:cs typeface="Arial" pitchFamily="34" charset="0"/>
              </a:rPr>
              <a:t>guy’s </a:t>
            </a:r>
            <a:r>
              <a:rPr lang="en-US" sz="2200" b="0" dirty="0">
                <a:solidFill>
                  <a:schemeClr val="tx1"/>
                </a:solidFill>
                <a:latin typeface="Arial" pitchFamily="34" charset="0"/>
                <a:cs typeface="Arial" pitchFamily="34" charset="0"/>
              </a:rPr>
              <a:t>fault because he’s the one that pushed himself on her but …the girl could have done things to lead up to that she could have been drunk or high.</a:t>
            </a:r>
          </a:p>
          <a:p>
            <a:r>
              <a:rPr lang="en-US" sz="2200" dirty="0">
                <a:solidFill>
                  <a:schemeClr val="tx1"/>
                </a:solidFill>
                <a:latin typeface="Arial" pitchFamily="34" charset="0"/>
                <a:cs typeface="Arial" pitchFamily="34" charset="0"/>
              </a:rPr>
              <a:t>R5: </a:t>
            </a:r>
            <a:r>
              <a:rPr lang="en-US" sz="2200" b="0" dirty="0" smtClean="0">
                <a:solidFill>
                  <a:schemeClr val="tx1"/>
                </a:solidFill>
                <a:latin typeface="Arial" pitchFamily="34" charset="0"/>
                <a:cs typeface="Arial" pitchFamily="34" charset="0"/>
              </a:rPr>
              <a:t>It </a:t>
            </a:r>
            <a:r>
              <a:rPr lang="en-US" sz="2200" b="0" dirty="0">
                <a:solidFill>
                  <a:schemeClr val="tx1"/>
                </a:solidFill>
                <a:latin typeface="Arial" pitchFamily="34" charset="0"/>
                <a:cs typeface="Arial" pitchFamily="34" charset="0"/>
              </a:rPr>
              <a:t>depends if they were intoxicated or high because if you are sober and the person you done that to isn’t I think  it’s the victims fault but if </a:t>
            </a:r>
            <a:r>
              <a:rPr lang="en-US" sz="2200" b="0" dirty="0" smtClean="0">
                <a:solidFill>
                  <a:schemeClr val="tx1"/>
                </a:solidFill>
                <a:latin typeface="Arial" pitchFamily="34" charset="0"/>
                <a:cs typeface="Arial" pitchFamily="34" charset="0"/>
              </a:rPr>
              <a:t>you’re </a:t>
            </a:r>
            <a:r>
              <a:rPr lang="en-US" sz="2200" b="0" dirty="0">
                <a:solidFill>
                  <a:schemeClr val="tx1"/>
                </a:solidFill>
                <a:latin typeface="Arial" pitchFamily="34" charset="0"/>
                <a:cs typeface="Arial" pitchFamily="34" charset="0"/>
              </a:rPr>
              <a:t>both messed up </a:t>
            </a:r>
            <a:r>
              <a:rPr lang="en-US" sz="2200" b="0" dirty="0" smtClean="0">
                <a:solidFill>
                  <a:schemeClr val="tx1"/>
                </a:solidFill>
                <a:latin typeface="Arial" pitchFamily="34" charset="0"/>
                <a:cs typeface="Arial" pitchFamily="34" charset="0"/>
              </a:rPr>
              <a:t>it’s </a:t>
            </a:r>
            <a:r>
              <a:rPr lang="en-US" sz="2200" b="0" dirty="0">
                <a:solidFill>
                  <a:schemeClr val="tx1"/>
                </a:solidFill>
                <a:latin typeface="Arial" pitchFamily="34" charset="0"/>
                <a:cs typeface="Arial" pitchFamily="34" charset="0"/>
              </a:rPr>
              <a:t>hard to tell. Either way both people could be (mumbled</a:t>
            </a:r>
            <a:r>
              <a:rPr lang="en-US" sz="2200" b="0" dirty="0" smtClean="0">
                <a:solidFill>
                  <a:schemeClr val="tx1"/>
                </a:solidFill>
                <a:latin typeface="Arial" pitchFamily="34" charset="0"/>
                <a:cs typeface="Arial" pitchFamily="34" charset="0"/>
              </a:rPr>
              <a:t>) with </a:t>
            </a:r>
            <a:r>
              <a:rPr lang="en-US" sz="2200" b="0" dirty="0">
                <a:solidFill>
                  <a:schemeClr val="tx1"/>
                </a:solidFill>
                <a:latin typeface="Arial" pitchFamily="34" charset="0"/>
                <a:cs typeface="Arial" pitchFamily="34" charset="0"/>
              </a:rPr>
              <a:t>each other and it can lead to different </a:t>
            </a:r>
            <a:r>
              <a:rPr lang="en-US" sz="2200" b="0" dirty="0" smtClean="0">
                <a:solidFill>
                  <a:schemeClr val="tx1"/>
                </a:solidFill>
                <a:latin typeface="Arial" pitchFamily="34" charset="0"/>
                <a:cs typeface="Arial" pitchFamily="34" charset="0"/>
              </a:rPr>
              <a:t>things. It’s </a:t>
            </a:r>
            <a:r>
              <a:rPr lang="en-US" sz="2200" b="0" dirty="0">
                <a:solidFill>
                  <a:schemeClr val="tx1"/>
                </a:solidFill>
                <a:latin typeface="Arial" pitchFamily="34" charset="0"/>
                <a:cs typeface="Arial" pitchFamily="34" charset="0"/>
              </a:rPr>
              <a:t>half and half. </a:t>
            </a:r>
            <a:r>
              <a:rPr lang="en-US" sz="2200" b="0" dirty="0" smtClean="0">
                <a:solidFill>
                  <a:schemeClr val="tx1"/>
                </a:solidFill>
                <a:latin typeface="Arial" pitchFamily="34" charset="0"/>
                <a:cs typeface="Arial" pitchFamily="34" charset="0"/>
              </a:rPr>
              <a:t>                                     </a:t>
            </a:r>
          </a:p>
          <a:p>
            <a:r>
              <a:rPr lang="en-US" sz="2200" dirty="0">
                <a:latin typeface="Arial" pitchFamily="34" charset="0"/>
                <a:cs typeface="Arial" pitchFamily="34" charset="0"/>
              </a:rPr>
              <a:t> </a:t>
            </a:r>
            <a:r>
              <a:rPr lang="en-US" sz="2200" dirty="0" smtClean="0">
                <a:latin typeface="Arial" pitchFamily="34" charset="0"/>
                <a:cs typeface="Arial" pitchFamily="34" charset="0"/>
              </a:rPr>
              <a:t>                                                                                     </a:t>
            </a:r>
            <a:r>
              <a:rPr lang="en-US" sz="2200" dirty="0" smtClean="0">
                <a:solidFill>
                  <a:schemeClr val="tx1"/>
                </a:solidFill>
                <a:latin typeface="Arial" pitchFamily="34" charset="0"/>
                <a:cs typeface="Arial" pitchFamily="34" charset="0"/>
              </a:rPr>
              <a:t>– </a:t>
            </a:r>
            <a:r>
              <a:rPr lang="en-US" sz="2200" dirty="0">
                <a:solidFill>
                  <a:schemeClr val="tx1"/>
                </a:solidFill>
                <a:latin typeface="Arial" pitchFamily="34" charset="0"/>
                <a:cs typeface="Arial" pitchFamily="34" charset="0"/>
              </a:rPr>
              <a:t>A</a:t>
            </a:r>
            <a:r>
              <a:rPr lang="en-US" sz="2200" dirty="0" smtClean="0">
                <a:solidFill>
                  <a:schemeClr val="tx1"/>
                </a:solidFill>
                <a:latin typeface="Arial" pitchFamily="34" charset="0"/>
                <a:cs typeface="Arial" pitchFamily="34" charset="0"/>
              </a:rPr>
              <a:t>ll female focus group</a:t>
            </a:r>
            <a:endParaRPr lang="en-US" sz="2200" dirty="0">
              <a:solidFill>
                <a:schemeClr val="tx1"/>
              </a:solidFill>
              <a:latin typeface="Arial" pitchFamily="34" charset="0"/>
              <a:cs typeface="Arial" pitchFamily="34" charset="0"/>
            </a:endParaRPr>
          </a:p>
          <a:p>
            <a:endParaRPr lang="en-US" dirty="0"/>
          </a:p>
        </p:txBody>
      </p:sp>
    </p:spTree>
    <p:extLst>
      <p:ext uri="{BB962C8B-B14F-4D97-AF65-F5344CB8AC3E}">
        <p14:creationId xmlns:p14="http://schemas.microsoft.com/office/powerpoint/2010/main" val="637623600"/>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Youth Speak on Sexual Assault</a:t>
            </a:r>
            <a:endParaRPr lang="en-US" dirty="0"/>
          </a:p>
        </p:txBody>
      </p:sp>
      <p:sp>
        <p:nvSpPr>
          <p:cNvPr id="3" name="Content Placeholder 2"/>
          <p:cNvSpPr>
            <a:spLocks noGrp="1"/>
          </p:cNvSpPr>
          <p:nvPr>
            <p:ph idx="1"/>
          </p:nvPr>
        </p:nvSpPr>
        <p:spPr>
          <a:xfrm>
            <a:off x="822961" y="1100629"/>
            <a:ext cx="7520940" cy="3852371"/>
          </a:xfrm>
        </p:spPr>
        <p:txBody>
          <a:bodyPr>
            <a:normAutofit lnSpcReduction="10000"/>
          </a:bodyPr>
          <a:lstStyle/>
          <a:p>
            <a:pPr marL="285750" indent="-285750">
              <a:buFont typeface="Arial" pitchFamily="34" charset="0"/>
              <a:buChar char="•"/>
            </a:pPr>
            <a:r>
              <a:rPr lang="en-US" dirty="0">
                <a:latin typeface="Arial" pitchFamily="34" charset="0"/>
                <a:cs typeface="Arial" pitchFamily="34" charset="0"/>
              </a:rPr>
              <a:t>“I can be with a girl I know, and we know each other and I try to like you know, touch on her or something to try to start it off but she’s not with </a:t>
            </a:r>
            <a:r>
              <a:rPr lang="en-US" dirty="0" smtClean="0">
                <a:latin typeface="Arial" pitchFamily="34" charset="0"/>
                <a:cs typeface="Arial" pitchFamily="34" charset="0"/>
              </a:rPr>
              <a:t>it, </a:t>
            </a:r>
            <a:r>
              <a:rPr lang="en-US" dirty="0">
                <a:latin typeface="Arial" pitchFamily="34" charset="0"/>
                <a:cs typeface="Arial" pitchFamily="34" charset="0"/>
              </a:rPr>
              <a:t>but that’s not sexual assault to me </a:t>
            </a:r>
            <a:r>
              <a:rPr lang="en-US" dirty="0" smtClean="0">
                <a:latin typeface="Arial" pitchFamily="34" charset="0"/>
                <a:cs typeface="Arial" pitchFamily="34" charset="0"/>
              </a:rPr>
              <a:t>that’s </a:t>
            </a:r>
            <a:r>
              <a:rPr lang="en-US" dirty="0">
                <a:latin typeface="Arial" pitchFamily="34" charset="0"/>
                <a:cs typeface="Arial" pitchFamily="34" charset="0"/>
              </a:rPr>
              <a:t>just her not being with </a:t>
            </a:r>
            <a:r>
              <a:rPr lang="en-US" dirty="0" smtClean="0">
                <a:latin typeface="Arial" pitchFamily="34" charset="0"/>
                <a:cs typeface="Arial" pitchFamily="34" charset="0"/>
              </a:rPr>
              <a:t>it, </a:t>
            </a:r>
            <a:r>
              <a:rPr lang="en-US" dirty="0">
                <a:latin typeface="Arial" pitchFamily="34" charset="0"/>
                <a:cs typeface="Arial" pitchFamily="34" charset="0"/>
              </a:rPr>
              <a:t>but if I’m doing that to a girl I don’t know then that’s sexual </a:t>
            </a:r>
            <a:r>
              <a:rPr lang="en-US" dirty="0" smtClean="0">
                <a:latin typeface="Arial" pitchFamily="34" charset="0"/>
                <a:cs typeface="Arial" pitchFamily="34" charset="0"/>
              </a:rPr>
              <a:t>assault.” </a:t>
            </a:r>
          </a:p>
          <a:p>
            <a:pPr marL="285750" indent="-285750">
              <a:buFont typeface="Arial" pitchFamily="34" charset="0"/>
              <a:buChar char="•"/>
            </a:pPr>
            <a:r>
              <a:rPr lang="en-US" dirty="0" smtClean="0">
                <a:latin typeface="Arial" pitchFamily="34" charset="0"/>
                <a:cs typeface="Arial" pitchFamily="34" charset="0"/>
              </a:rPr>
              <a:t>“</a:t>
            </a:r>
            <a:r>
              <a:rPr lang="en-US" dirty="0">
                <a:latin typeface="Arial" pitchFamily="34" charset="0"/>
                <a:cs typeface="Arial" pitchFamily="34" charset="0"/>
              </a:rPr>
              <a:t>When it happens outside of school </a:t>
            </a:r>
            <a:r>
              <a:rPr lang="en-US" dirty="0" err="1">
                <a:latin typeface="Arial" pitchFamily="34" charset="0"/>
                <a:cs typeface="Arial" pitchFamily="34" charset="0"/>
              </a:rPr>
              <a:t>ain’t</a:t>
            </a:r>
            <a:r>
              <a:rPr lang="en-US" dirty="0">
                <a:latin typeface="Arial" pitchFamily="34" charset="0"/>
                <a:cs typeface="Arial" pitchFamily="34" charset="0"/>
              </a:rPr>
              <a:t> nobody going to snitch depending on who sees </a:t>
            </a:r>
            <a:r>
              <a:rPr lang="en-US" dirty="0" smtClean="0">
                <a:latin typeface="Arial" pitchFamily="34" charset="0"/>
                <a:cs typeface="Arial" pitchFamily="34" charset="0"/>
              </a:rPr>
              <a:t>it.” </a:t>
            </a:r>
          </a:p>
          <a:p>
            <a:pPr marL="285750" indent="-285750">
              <a:buFont typeface="Arial" pitchFamily="34" charset="0"/>
              <a:buChar char="•"/>
            </a:pPr>
            <a:r>
              <a:rPr lang="en-US" dirty="0" smtClean="0">
                <a:latin typeface="Arial" pitchFamily="34" charset="0"/>
                <a:cs typeface="Arial" pitchFamily="34" charset="0"/>
              </a:rPr>
              <a:t>“</a:t>
            </a:r>
            <a:r>
              <a:rPr lang="en-US" dirty="0">
                <a:latin typeface="Arial" pitchFamily="34" charset="0"/>
                <a:cs typeface="Arial" pitchFamily="34" charset="0"/>
              </a:rPr>
              <a:t>The girl could have done something she wasn’t supposed to </a:t>
            </a:r>
            <a:r>
              <a:rPr lang="en-US" dirty="0" smtClean="0">
                <a:latin typeface="Arial" pitchFamily="34" charset="0"/>
                <a:cs typeface="Arial" pitchFamily="34" charset="0"/>
              </a:rPr>
              <a:t>do.” (</a:t>
            </a:r>
            <a:r>
              <a:rPr lang="en-US" dirty="0">
                <a:latin typeface="Arial" pitchFamily="34" charset="0"/>
                <a:cs typeface="Arial" pitchFamily="34" charset="0"/>
              </a:rPr>
              <a:t>I</a:t>
            </a:r>
            <a:r>
              <a:rPr lang="en-US" dirty="0" smtClean="0">
                <a:latin typeface="Arial" pitchFamily="34" charset="0"/>
                <a:cs typeface="Arial" pitchFamily="34" charset="0"/>
              </a:rPr>
              <a:t>n </a:t>
            </a:r>
            <a:r>
              <a:rPr lang="en-US" dirty="0">
                <a:latin typeface="Arial" pitchFamily="34" charset="0"/>
                <a:cs typeface="Arial" pitchFamily="34" charset="0"/>
              </a:rPr>
              <a:t>response to the question of who is to blame for a sexual assault)</a:t>
            </a:r>
          </a:p>
          <a:p>
            <a:pPr marL="285750" indent="-285750">
              <a:buFont typeface="Arial" pitchFamily="34" charset="0"/>
              <a:buChar char="•"/>
            </a:pPr>
            <a:r>
              <a:rPr lang="en-US" dirty="0">
                <a:latin typeface="Arial" pitchFamily="34" charset="0"/>
                <a:cs typeface="Arial" pitchFamily="34" charset="0"/>
              </a:rPr>
              <a:t>“I really don’t know the definition of sexual </a:t>
            </a:r>
            <a:r>
              <a:rPr lang="en-US" dirty="0" smtClean="0">
                <a:latin typeface="Arial" pitchFamily="34" charset="0"/>
                <a:cs typeface="Arial" pitchFamily="34" charset="0"/>
              </a:rPr>
              <a:t>assault.” </a:t>
            </a:r>
          </a:p>
          <a:p>
            <a:pPr marL="285750" indent="-285750">
              <a:buFont typeface="Arial" pitchFamily="34" charset="0"/>
              <a:buChar char="•"/>
            </a:pPr>
            <a:r>
              <a:rPr lang="en-US" dirty="0" smtClean="0">
                <a:latin typeface="Arial" pitchFamily="34" charset="0"/>
                <a:cs typeface="Arial" pitchFamily="34" charset="0"/>
              </a:rPr>
              <a:t>“</a:t>
            </a:r>
            <a:r>
              <a:rPr lang="en-US" dirty="0">
                <a:latin typeface="Arial" pitchFamily="34" charset="0"/>
                <a:cs typeface="Arial" pitchFamily="34" charset="0"/>
              </a:rPr>
              <a:t>I don’t get how it can be sexual assault in a relationship with a girl you like, how can it be a sexual assault?” </a:t>
            </a:r>
            <a:endParaRPr lang="en-US" dirty="0" smtClean="0">
              <a:latin typeface="Arial" pitchFamily="34" charset="0"/>
              <a:cs typeface="Arial" pitchFamily="34" charset="0"/>
            </a:endParaRPr>
          </a:p>
          <a:p>
            <a:pPr marL="285750" indent="-285750">
              <a:buFont typeface="Arial" pitchFamily="34" charset="0"/>
              <a:buChar char="•"/>
            </a:pPr>
            <a:r>
              <a:rPr lang="en-US" dirty="0" smtClean="0">
                <a:latin typeface="Arial" pitchFamily="34" charset="0"/>
                <a:cs typeface="Arial" pitchFamily="34" charset="0"/>
              </a:rPr>
              <a:t>“</a:t>
            </a:r>
            <a:r>
              <a:rPr lang="en-US" dirty="0">
                <a:latin typeface="Arial" pitchFamily="34" charset="0"/>
                <a:cs typeface="Arial" pitchFamily="34" charset="0"/>
              </a:rPr>
              <a:t>Say I’m about to do something and she </a:t>
            </a:r>
            <a:r>
              <a:rPr lang="en-US">
                <a:latin typeface="Arial" pitchFamily="34" charset="0"/>
                <a:cs typeface="Arial" pitchFamily="34" charset="0"/>
              </a:rPr>
              <a:t>say </a:t>
            </a:r>
            <a:r>
              <a:rPr lang="en-US" smtClean="0">
                <a:latin typeface="Arial" pitchFamily="34" charset="0"/>
                <a:cs typeface="Arial" pitchFamily="34" charset="0"/>
              </a:rPr>
              <a:t>‘no’ </a:t>
            </a:r>
            <a:r>
              <a:rPr lang="en-US" dirty="0">
                <a:latin typeface="Arial" pitchFamily="34" charset="0"/>
                <a:cs typeface="Arial" pitchFamily="34" charset="0"/>
              </a:rPr>
              <a:t>but then your </a:t>
            </a:r>
            <a:r>
              <a:rPr lang="en-US" dirty="0" smtClean="0">
                <a:latin typeface="Arial" pitchFamily="34" charset="0"/>
                <a:cs typeface="Arial" pitchFamily="34" charset="0"/>
              </a:rPr>
              <a:t>like, ‘fuck </a:t>
            </a:r>
            <a:r>
              <a:rPr lang="en-US" dirty="0">
                <a:latin typeface="Arial" pitchFamily="34" charset="0"/>
                <a:cs typeface="Arial" pitchFamily="34" charset="0"/>
              </a:rPr>
              <a:t>it</a:t>
            </a:r>
            <a:r>
              <a:rPr lang="en-US">
                <a:latin typeface="Arial" pitchFamily="34" charset="0"/>
                <a:cs typeface="Arial" pitchFamily="34" charset="0"/>
              </a:rPr>
              <a:t>, </a:t>
            </a:r>
            <a:r>
              <a:rPr lang="en-US" smtClean="0">
                <a:latin typeface="Arial" pitchFamily="34" charset="0"/>
                <a:cs typeface="Arial" pitchFamily="34" charset="0"/>
              </a:rPr>
              <a:t>you’re </a:t>
            </a:r>
            <a:r>
              <a:rPr lang="en-US" dirty="0">
                <a:latin typeface="Arial" pitchFamily="34" charset="0"/>
                <a:cs typeface="Arial" pitchFamily="34" charset="0"/>
              </a:rPr>
              <a:t>in a </a:t>
            </a:r>
            <a:r>
              <a:rPr lang="en-US" dirty="0" smtClean="0">
                <a:latin typeface="Arial" pitchFamily="34" charset="0"/>
                <a:cs typeface="Arial" pitchFamily="34" charset="0"/>
              </a:rPr>
              <a:t>relationship’. </a:t>
            </a:r>
            <a:r>
              <a:rPr lang="en-US" dirty="0">
                <a:latin typeface="Arial" pitchFamily="34" charset="0"/>
                <a:cs typeface="Arial" pitchFamily="34" charset="0"/>
              </a:rPr>
              <a:t>T</a:t>
            </a:r>
            <a:r>
              <a:rPr lang="en-US" dirty="0" smtClean="0">
                <a:latin typeface="Arial" pitchFamily="34" charset="0"/>
                <a:cs typeface="Arial" pitchFamily="34" charset="0"/>
              </a:rPr>
              <a:t>hat’s </a:t>
            </a:r>
            <a:r>
              <a:rPr lang="en-US" dirty="0">
                <a:latin typeface="Arial" pitchFamily="34" charset="0"/>
                <a:cs typeface="Arial" pitchFamily="34" charset="0"/>
              </a:rPr>
              <a:t>sexual </a:t>
            </a:r>
            <a:r>
              <a:rPr lang="en-US" dirty="0" smtClean="0">
                <a:latin typeface="Arial" pitchFamily="34" charset="0"/>
                <a:cs typeface="Arial" pitchFamily="34" charset="0"/>
              </a:rPr>
              <a:t>assault.”</a:t>
            </a:r>
          </a:p>
          <a:p>
            <a:pPr algn="r"/>
            <a:r>
              <a:rPr lang="en-US" dirty="0" smtClean="0"/>
              <a:t>-Male Student Responses</a:t>
            </a:r>
            <a:endParaRPr lang="en-US" dirty="0"/>
          </a:p>
        </p:txBody>
      </p:sp>
    </p:spTree>
    <p:extLst>
      <p:ext uri="{BB962C8B-B14F-4D97-AF65-F5344CB8AC3E}">
        <p14:creationId xmlns:p14="http://schemas.microsoft.com/office/powerpoint/2010/main" val="433126218"/>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Community Resource Knowledge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38485846"/>
              </p:ext>
            </p:extLst>
          </p:nvPr>
        </p:nvGraphicFramePr>
        <p:xfrm>
          <a:off x="822325" y="1100138"/>
          <a:ext cx="7521575" cy="357981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406695" y="5029200"/>
            <a:ext cx="8813505" cy="1785104"/>
          </a:xfrm>
          <a:prstGeom prst="rect">
            <a:avLst/>
          </a:prstGeom>
          <a:noFill/>
        </p:spPr>
        <p:txBody>
          <a:bodyPr wrap="square" rtlCol="0">
            <a:spAutoFit/>
          </a:bodyPr>
          <a:lstStyle/>
          <a:p>
            <a:r>
              <a:rPr lang="en-US" b="1" dirty="0" smtClean="0">
                <a:latin typeface="Arial" pitchFamily="34" charset="0"/>
                <a:cs typeface="Arial" pitchFamily="34" charset="0"/>
              </a:rPr>
              <a:t>Question to Students: #16</a:t>
            </a:r>
          </a:p>
          <a:p>
            <a:pPr marL="285750" indent="-285750">
              <a:buFont typeface="Arial" pitchFamily="34" charset="0"/>
              <a:buChar char="•"/>
            </a:pPr>
            <a:r>
              <a:rPr lang="en-US" dirty="0">
                <a:latin typeface="Arial" pitchFamily="34" charset="0"/>
                <a:cs typeface="Arial" pitchFamily="34" charset="0"/>
              </a:rPr>
              <a:t>If you or someone you know has experienced teen dating violence, do you know community resources that can help</a:t>
            </a:r>
            <a:r>
              <a:rPr lang="en-US" dirty="0" smtClean="0">
                <a:latin typeface="Arial" pitchFamily="34" charset="0"/>
                <a:cs typeface="Arial" pitchFamily="34" charset="0"/>
              </a:rPr>
              <a:t>?</a:t>
            </a:r>
          </a:p>
          <a:p>
            <a:r>
              <a:rPr lang="en-US" b="1" dirty="0" smtClean="0">
                <a:latin typeface="Arial" pitchFamily="34" charset="0"/>
                <a:cs typeface="Arial" pitchFamily="34" charset="0"/>
              </a:rPr>
              <a:t>Question to </a:t>
            </a:r>
            <a:r>
              <a:rPr lang="en-US" sz="2000" b="1" dirty="0" smtClean="0">
                <a:latin typeface="Arial" pitchFamily="34" charset="0"/>
                <a:cs typeface="Arial" pitchFamily="34" charset="0"/>
              </a:rPr>
              <a:t>Parents</a:t>
            </a:r>
            <a:r>
              <a:rPr lang="en-US" b="1" dirty="0" smtClean="0">
                <a:latin typeface="Arial" pitchFamily="34" charset="0"/>
                <a:cs typeface="Arial" pitchFamily="34" charset="0"/>
              </a:rPr>
              <a:t>: #15</a:t>
            </a:r>
          </a:p>
          <a:p>
            <a:pPr marL="285750" indent="-285750">
              <a:buFont typeface="Arial" pitchFamily="34" charset="0"/>
              <a:buChar char="•"/>
            </a:pPr>
            <a:r>
              <a:rPr lang="en-US" dirty="0">
                <a:latin typeface="Arial" pitchFamily="34" charset="0"/>
                <a:cs typeface="Arial" pitchFamily="34" charset="0"/>
              </a:rPr>
              <a:t>Do you feel confident in your knowledge of resources that can help survivors of teen dating violence in your community?</a:t>
            </a:r>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2952982246"/>
      </p:ext>
    </p:extLst>
  </p:cSld>
  <p:clrMapOvr>
    <a:masterClrMapping/>
  </p:clrMapOvr>
  <mc:AlternateContent xmlns:mc="http://schemas.openxmlformats.org/markup-compatibility/2006" xmlns:p14="http://schemas.microsoft.com/office/powerpoint/2010/main">
    <mc:Choice Requires="p14">
      <p:transition spd="slow" p14:dur="15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fade">
                                      <p:cBhvr>
                                        <p:cTn id="19" dur="1000"/>
                                        <p:tgtEl>
                                          <p:spTgt spid="4">
                                            <p:graphicEl>
                                              <a:chart seriesIdx="-3" categoryIdx="-3" bldStep="gridLegend"/>
                                            </p:graphicEl>
                                          </p:spTgt>
                                        </p:tgtEl>
                                      </p:cBhvr>
                                    </p:animEffect>
                                    <p:anim calcmode="lin" valueType="num">
                                      <p:cBhvr>
                                        <p:cTn id="20" dur="1000" fill="hold"/>
                                        <p:tgtEl>
                                          <p:spTgt spid="4">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21" dur="1000" fill="hold"/>
                                        <p:tgtEl>
                                          <p:spTgt spid="4">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fade">
                                      <p:cBhvr>
                                        <p:cTn id="26" dur="1000"/>
                                        <p:tgtEl>
                                          <p:spTgt spid="4">
                                            <p:graphicEl>
                                              <a:chart seriesIdx="0" categoryIdx="-4" bldStep="series"/>
                                            </p:graphicEl>
                                          </p:spTgt>
                                        </p:tgtEl>
                                      </p:cBhvr>
                                    </p:animEffect>
                                    <p:anim calcmode="lin" valueType="num">
                                      <p:cBhvr>
                                        <p:cTn id="27" dur="1000" fill="hold"/>
                                        <p:tgtEl>
                                          <p:spTgt spid="4">
                                            <p:graphicEl>
                                              <a:chart seriesIdx="0" categoryIdx="-4" bldStep="series"/>
                                            </p:graphicEl>
                                          </p:spTgt>
                                        </p:tgtEl>
                                        <p:attrNameLst>
                                          <p:attrName>ppt_x</p:attrName>
                                        </p:attrNameLst>
                                      </p:cBhvr>
                                      <p:tavLst>
                                        <p:tav tm="0">
                                          <p:val>
                                            <p:strVal val="#ppt_x"/>
                                          </p:val>
                                        </p:tav>
                                        <p:tav tm="100000">
                                          <p:val>
                                            <p:strVal val="#ppt_x"/>
                                          </p:val>
                                        </p:tav>
                                      </p:tavLst>
                                    </p:anim>
                                    <p:anim calcmode="lin" valueType="num">
                                      <p:cBhvr>
                                        <p:cTn id="28" dur="1000" fill="hold"/>
                                        <p:tgtEl>
                                          <p:spTgt spid="4">
                                            <p:graphicEl>
                                              <a:chart seriesIdx="0" categoryIdx="-4" bldStep="series"/>
                                            </p:graphic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4">
                                            <p:graphicEl>
                                              <a:chart seriesIdx="1" categoryIdx="-4" bldStep="series"/>
                                            </p:graphicEl>
                                          </p:spTgt>
                                        </p:tgtEl>
                                        <p:attrNameLst>
                                          <p:attrName>style.visibility</p:attrName>
                                        </p:attrNameLst>
                                      </p:cBhvr>
                                      <p:to>
                                        <p:strVal val="visible"/>
                                      </p:to>
                                    </p:set>
                                    <p:animEffect transition="in" filter="fade">
                                      <p:cBhvr>
                                        <p:cTn id="33" dur="1000"/>
                                        <p:tgtEl>
                                          <p:spTgt spid="4">
                                            <p:graphicEl>
                                              <a:chart seriesIdx="1" categoryIdx="-4" bldStep="series"/>
                                            </p:graphicEl>
                                          </p:spTgt>
                                        </p:tgtEl>
                                      </p:cBhvr>
                                    </p:animEffect>
                                    <p:anim calcmode="lin" valueType="num">
                                      <p:cBhvr>
                                        <p:cTn id="34" dur="1000" fill="hold"/>
                                        <p:tgtEl>
                                          <p:spTgt spid="4">
                                            <p:graphicEl>
                                              <a:chart seriesIdx="1" categoryIdx="-4" bldStep="series"/>
                                            </p:graphicEl>
                                          </p:spTgt>
                                        </p:tgtEl>
                                        <p:attrNameLst>
                                          <p:attrName>ppt_x</p:attrName>
                                        </p:attrNameLst>
                                      </p:cBhvr>
                                      <p:tavLst>
                                        <p:tav tm="0">
                                          <p:val>
                                            <p:strVal val="#ppt_x"/>
                                          </p:val>
                                        </p:tav>
                                        <p:tav tm="100000">
                                          <p:val>
                                            <p:strVal val="#ppt_x"/>
                                          </p:val>
                                        </p:tav>
                                      </p:tavLst>
                                    </p:anim>
                                    <p:anim calcmode="lin" valueType="num">
                                      <p:cBhvr>
                                        <p:cTn id="35" dur="1000" fill="hold"/>
                                        <p:tgtEl>
                                          <p:spTgt spid="4">
                                            <p:graphicEl>
                                              <a:chart seriesIdx="1" categoryIdx="-4" bldStep="series"/>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Chart bld="series"/>
        </p:bldSub>
      </p:bldGraphic>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Perceptions of ECA’S Interventions</a:t>
            </a:r>
            <a:endParaRPr lang="en-US" dirty="0"/>
          </a:p>
        </p:txBody>
      </p:sp>
      <p:sp>
        <p:nvSpPr>
          <p:cNvPr id="7" name="Rectangle 6"/>
          <p:cNvSpPr/>
          <p:nvPr/>
        </p:nvSpPr>
        <p:spPr>
          <a:xfrm>
            <a:off x="113414" y="5105400"/>
            <a:ext cx="8813504" cy="1421928"/>
          </a:xfrm>
          <a:prstGeom prst="rect">
            <a:avLst/>
          </a:prstGeom>
        </p:spPr>
        <p:txBody>
          <a:bodyPr wrap="square">
            <a:spAutoFit/>
          </a:bodyPr>
          <a:lstStyle/>
          <a:p>
            <a:pPr algn="ctr">
              <a:defRPr sz="2160" b="1" i="0" u="none" strike="noStrike" kern="1200" baseline="0">
                <a:solidFill>
                  <a:prstClr val="black"/>
                </a:solidFill>
                <a:latin typeface="+mn-lt"/>
                <a:ea typeface="+mn-ea"/>
                <a:cs typeface="+mn-cs"/>
              </a:defRPr>
            </a:pPr>
            <a:r>
              <a:rPr lang="en-US" dirty="0"/>
              <a:t>Question to Students: #57
 How do you think you feel that the NAYA Early College Academy asks staff and students to hold perpetrators/abusers accountable? </a:t>
            </a:r>
          </a:p>
          <a:p>
            <a:pPr algn="ctr">
              <a:defRPr sz="2160" b="1" i="0" u="none" strike="noStrike" kern="1200" baseline="0">
                <a:solidFill>
                  <a:prstClr val="black"/>
                </a:solidFill>
                <a:latin typeface="+mn-lt"/>
                <a:ea typeface="+mn-ea"/>
                <a:cs typeface="+mn-cs"/>
              </a:defRPr>
            </a:pPr>
            <a:r>
              <a:rPr lang="en-US" dirty="0"/>
              <a:t>Mark all that apply.</a:t>
            </a:r>
          </a:p>
        </p:txBody>
      </p:sp>
      <p:graphicFrame>
        <p:nvGraphicFramePr>
          <p:cNvPr id="4" name="Chart 3"/>
          <p:cNvGraphicFramePr/>
          <p:nvPr>
            <p:extLst>
              <p:ext uri="{D42A27DB-BD31-4B8C-83A1-F6EECF244321}">
                <p14:modId xmlns:p14="http://schemas.microsoft.com/office/powerpoint/2010/main" val="1745705081"/>
              </p:ext>
            </p:extLst>
          </p:nvPr>
        </p:nvGraphicFramePr>
        <p:xfrm>
          <a:off x="312103" y="914400"/>
          <a:ext cx="8813504" cy="4038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20444882"/>
      </p:ext>
    </p:extLst>
  </p:cSld>
  <p:clrMapOvr>
    <a:masterClrMapping/>
  </p:clrMapOvr>
  <mc:AlternateContent xmlns:mc="http://schemas.openxmlformats.org/markup-compatibility/2006" xmlns:p14="http://schemas.microsoft.com/office/powerpoint/2010/main">
    <mc:Choice Requires="p14">
      <p:transition spd="slow" p14:dur="15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Graphic spid="4" grpId="0">
        <p:bldAsOne/>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Youth speak on ECA Response</a:t>
            </a:r>
            <a:endParaRPr lang="en-US" dirty="0"/>
          </a:p>
        </p:txBody>
      </p:sp>
      <p:sp>
        <p:nvSpPr>
          <p:cNvPr id="3" name="Content Placeholder 2"/>
          <p:cNvSpPr>
            <a:spLocks noGrp="1"/>
          </p:cNvSpPr>
          <p:nvPr>
            <p:ph idx="1"/>
          </p:nvPr>
        </p:nvSpPr>
        <p:spPr>
          <a:xfrm>
            <a:off x="228600" y="1100629"/>
            <a:ext cx="8610600" cy="3928571"/>
          </a:xfrm>
        </p:spPr>
        <p:txBody>
          <a:bodyPr>
            <a:normAutofit lnSpcReduction="10000"/>
          </a:bodyPr>
          <a:lstStyle/>
          <a:p>
            <a:pPr>
              <a:buFont typeface="Arial" pitchFamily="34" charset="0"/>
              <a:buChar char="•"/>
            </a:pPr>
            <a:r>
              <a:rPr lang="en-US" dirty="0">
                <a:latin typeface="Arial" pitchFamily="34" charset="0"/>
                <a:cs typeface="Arial" pitchFamily="34" charset="0"/>
              </a:rPr>
              <a:t>“I feel like if it does </a:t>
            </a:r>
            <a:r>
              <a:rPr lang="en-US" dirty="0" smtClean="0">
                <a:latin typeface="Arial" pitchFamily="34" charset="0"/>
                <a:cs typeface="Arial" pitchFamily="34" charset="0"/>
              </a:rPr>
              <a:t>happen, </a:t>
            </a:r>
            <a:r>
              <a:rPr lang="en-US" dirty="0">
                <a:latin typeface="Arial" pitchFamily="34" charset="0"/>
                <a:cs typeface="Arial" pitchFamily="34" charset="0"/>
              </a:rPr>
              <a:t>the school should get </a:t>
            </a:r>
            <a:r>
              <a:rPr lang="en-US" dirty="0" smtClean="0">
                <a:latin typeface="Arial" pitchFamily="34" charset="0"/>
                <a:cs typeface="Arial" pitchFamily="34" charset="0"/>
              </a:rPr>
              <a:t>involved. </a:t>
            </a:r>
            <a:r>
              <a:rPr lang="en-US" dirty="0">
                <a:latin typeface="Arial" pitchFamily="34" charset="0"/>
                <a:cs typeface="Arial" pitchFamily="34" charset="0"/>
              </a:rPr>
              <a:t>W</a:t>
            </a:r>
            <a:r>
              <a:rPr lang="en-US" dirty="0" smtClean="0">
                <a:latin typeface="Arial" pitchFamily="34" charset="0"/>
                <a:cs typeface="Arial" pitchFamily="34" charset="0"/>
              </a:rPr>
              <a:t>hat </a:t>
            </a:r>
            <a:r>
              <a:rPr lang="en-US" dirty="0">
                <a:latin typeface="Arial" pitchFamily="34" charset="0"/>
                <a:cs typeface="Arial" pitchFamily="34" charset="0"/>
              </a:rPr>
              <a:t>if she is hiding a bruise and the guy leaves bruises?” </a:t>
            </a:r>
            <a:endParaRPr lang="en-US" dirty="0" smtClean="0">
              <a:latin typeface="Arial" pitchFamily="34" charset="0"/>
              <a:cs typeface="Arial" pitchFamily="34" charset="0"/>
            </a:endParaRPr>
          </a:p>
          <a:p>
            <a:pPr>
              <a:buFont typeface="Arial" pitchFamily="34" charset="0"/>
              <a:buChar char="•"/>
            </a:pPr>
            <a:r>
              <a:rPr lang="en-US" dirty="0" smtClean="0">
                <a:latin typeface="Arial" pitchFamily="34" charset="0"/>
                <a:cs typeface="Arial" pitchFamily="34" charset="0"/>
              </a:rPr>
              <a:t>“</a:t>
            </a:r>
            <a:r>
              <a:rPr lang="en-US" dirty="0">
                <a:latin typeface="Arial" pitchFamily="34" charset="0"/>
                <a:cs typeface="Arial" pitchFamily="34" charset="0"/>
              </a:rPr>
              <a:t>If it happens off campus, then it is not the </a:t>
            </a:r>
            <a:r>
              <a:rPr lang="en-US" dirty="0" smtClean="0">
                <a:latin typeface="Arial" pitchFamily="34" charset="0"/>
                <a:cs typeface="Arial" pitchFamily="34" charset="0"/>
              </a:rPr>
              <a:t>school’s </a:t>
            </a:r>
            <a:r>
              <a:rPr lang="en-US" dirty="0">
                <a:latin typeface="Arial" pitchFamily="34" charset="0"/>
                <a:cs typeface="Arial" pitchFamily="34" charset="0"/>
              </a:rPr>
              <a:t>responsibility. They shouldn’t push the person or people to talk about </a:t>
            </a:r>
            <a:r>
              <a:rPr lang="en-US" dirty="0" smtClean="0">
                <a:latin typeface="Arial" pitchFamily="34" charset="0"/>
                <a:cs typeface="Arial" pitchFamily="34" charset="0"/>
              </a:rPr>
              <a:t>[it], but </a:t>
            </a:r>
            <a:r>
              <a:rPr lang="en-US" dirty="0">
                <a:latin typeface="Arial" pitchFamily="34" charset="0"/>
                <a:cs typeface="Arial" pitchFamily="34" charset="0"/>
              </a:rPr>
              <a:t>if it happens on campus it happens.” </a:t>
            </a:r>
            <a:endParaRPr lang="en-US" dirty="0" smtClean="0">
              <a:latin typeface="Arial" pitchFamily="34" charset="0"/>
              <a:cs typeface="Arial" pitchFamily="34" charset="0"/>
            </a:endParaRPr>
          </a:p>
          <a:p>
            <a:pPr>
              <a:buFont typeface="Arial" pitchFamily="34" charset="0"/>
              <a:buChar char="•"/>
            </a:pPr>
            <a:r>
              <a:rPr lang="en-US" dirty="0" smtClean="0">
                <a:latin typeface="Arial" pitchFamily="34" charset="0"/>
                <a:cs typeface="Arial" pitchFamily="34" charset="0"/>
              </a:rPr>
              <a:t>“</a:t>
            </a:r>
            <a:r>
              <a:rPr lang="en-US" dirty="0">
                <a:latin typeface="Arial" pitchFamily="34" charset="0"/>
                <a:cs typeface="Arial" pitchFamily="34" charset="0"/>
              </a:rPr>
              <a:t>If a survivor complains to </a:t>
            </a:r>
            <a:r>
              <a:rPr lang="en-US" dirty="0" smtClean="0">
                <a:latin typeface="Arial" pitchFamily="34" charset="0"/>
                <a:cs typeface="Arial" pitchFamily="34" charset="0"/>
              </a:rPr>
              <a:t>a teacher, </a:t>
            </a:r>
            <a:r>
              <a:rPr lang="en-US" dirty="0">
                <a:latin typeface="Arial" pitchFamily="34" charset="0"/>
                <a:cs typeface="Arial" pitchFamily="34" charset="0"/>
              </a:rPr>
              <a:t>the school should take </a:t>
            </a:r>
            <a:r>
              <a:rPr lang="en-US" dirty="0" smtClean="0">
                <a:latin typeface="Arial" pitchFamily="34" charset="0"/>
                <a:cs typeface="Arial" pitchFamily="34" charset="0"/>
              </a:rPr>
              <a:t>responsibility.” </a:t>
            </a:r>
          </a:p>
          <a:p>
            <a:pPr>
              <a:buFont typeface="Arial" pitchFamily="34" charset="0"/>
              <a:buChar char="•"/>
            </a:pPr>
            <a:r>
              <a:rPr lang="en-US" dirty="0" smtClean="0">
                <a:latin typeface="Arial" pitchFamily="34" charset="0"/>
                <a:cs typeface="Arial" pitchFamily="34" charset="0"/>
              </a:rPr>
              <a:t>“</a:t>
            </a:r>
            <a:r>
              <a:rPr lang="en-US" dirty="0">
                <a:latin typeface="Arial" pitchFamily="34" charset="0"/>
                <a:cs typeface="Arial" pitchFamily="34" charset="0"/>
              </a:rPr>
              <a:t>The school should not get involved unless they are open to talk about </a:t>
            </a:r>
            <a:r>
              <a:rPr lang="en-US" dirty="0" smtClean="0">
                <a:latin typeface="Arial" pitchFamily="34" charset="0"/>
                <a:cs typeface="Arial" pitchFamily="34" charset="0"/>
              </a:rPr>
              <a:t>it</a:t>
            </a:r>
            <a:r>
              <a:rPr lang="en-US" dirty="0">
                <a:latin typeface="Arial" pitchFamily="34" charset="0"/>
                <a:cs typeface="Arial" pitchFamily="34" charset="0"/>
              </a:rPr>
              <a:t>. If they are not comfortable with that it could cause more </a:t>
            </a:r>
            <a:r>
              <a:rPr lang="en-US" dirty="0" smtClean="0">
                <a:latin typeface="Arial" pitchFamily="34" charset="0"/>
                <a:cs typeface="Arial" pitchFamily="34" charset="0"/>
              </a:rPr>
              <a:t>problems.”</a:t>
            </a:r>
            <a:endParaRPr lang="en-US" dirty="0">
              <a:latin typeface="Arial" pitchFamily="34" charset="0"/>
              <a:cs typeface="Arial" pitchFamily="34" charset="0"/>
            </a:endParaRPr>
          </a:p>
          <a:p>
            <a:pPr>
              <a:buFont typeface="Arial" pitchFamily="34" charset="0"/>
              <a:buChar char="•"/>
            </a:pPr>
            <a:r>
              <a:rPr lang="en-US" dirty="0">
                <a:latin typeface="Arial" pitchFamily="34" charset="0"/>
                <a:cs typeface="Arial" pitchFamily="34" charset="0"/>
              </a:rPr>
              <a:t>“If I got abused or sexually assaulted and still in school, I wouldn’t want everyone to know about it. I would want confidential meetings with a counselor or something so at least you would know you are being supported and in a safe environment.” </a:t>
            </a:r>
            <a:endParaRPr lang="en-US" dirty="0" smtClean="0">
              <a:latin typeface="Arial" pitchFamily="34" charset="0"/>
              <a:cs typeface="Arial" pitchFamily="34" charset="0"/>
            </a:endParaRPr>
          </a:p>
          <a:p>
            <a:pPr>
              <a:buFont typeface="Arial" pitchFamily="34" charset="0"/>
              <a:buChar char="•"/>
            </a:pPr>
            <a:r>
              <a:rPr lang="en-US" dirty="0" smtClean="0">
                <a:latin typeface="Arial" pitchFamily="34" charset="0"/>
                <a:cs typeface="Arial" pitchFamily="34" charset="0"/>
              </a:rPr>
              <a:t>“…Yea </a:t>
            </a:r>
            <a:r>
              <a:rPr lang="en-US" dirty="0">
                <a:latin typeface="Arial" pitchFamily="34" charset="0"/>
                <a:cs typeface="Arial" pitchFamily="34" charset="0"/>
              </a:rPr>
              <a:t>like having an advocate to really talk to because a lot of people who get abused, they don’t know who to talk to, </a:t>
            </a:r>
            <a:r>
              <a:rPr lang="en-US" dirty="0" smtClean="0">
                <a:latin typeface="Arial" pitchFamily="34" charset="0"/>
                <a:cs typeface="Arial" pitchFamily="34" charset="0"/>
              </a:rPr>
              <a:t>you’re </a:t>
            </a:r>
            <a:r>
              <a:rPr lang="en-US" dirty="0">
                <a:latin typeface="Arial" pitchFamily="34" charset="0"/>
                <a:cs typeface="Arial" pitchFamily="34" charset="0"/>
              </a:rPr>
              <a:t>just like ‘who do I talk to</a:t>
            </a:r>
            <a:r>
              <a:rPr lang="en-US" dirty="0" smtClean="0">
                <a:latin typeface="Arial" pitchFamily="34" charset="0"/>
                <a:cs typeface="Arial" pitchFamily="34" charset="0"/>
              </a:rPr>
              <a:t>?’”</a:t>
            </a:r>
          </a:p>
          <a:p>
            <a:pPr algn="r"/>
            <a:r>
              <a:rPr lang="en-US" dirty="0" smtClean="0">
                <a:latin typeface="Arial" pitchFamily="34" charset="0"/>
                <a:cs typeface="Arial" pitchFamily="34" charset="0"/>
              </a:rPr>
              <a:t>- Female Student Responses</a:t>
            </a:r>
            <a:endParaRPr lang="en-US" dirty="0">
              <a:latin typeface="Arial" pitchFamily="34" charset="0"/>
              <a:cs typeface="Arial" pitchFamily="34" charset="0"/>
            </a:endParaRPr>
          </a:p>
        </p:txBody>
      </p:sp>
    </p:spTree>
    <p:extLst>
      <p:ext uri="{BB962C8B-B14F-4D97-AF65-F5344CB8AC3E}">
        <p14:creationId xmlns:p14="http://schemas.microsoft.com/office/powerpoint/2010/main" val="3860209240"/>
      </p:ext>
    </p:extLst>
  </p:cSld>
  <p:clrMapOvr>
    <a:masterClrMapping/>
  </p:clrMapOvr>
  <mc:AlternateContent xmlns:mc="http://schemas.openxmlformats.org/markup-compatibility/2006" xmlns:p14="http://schemas.microsoft.com/office/powerpoint/2010/main">
    <mc:Choice Requires="p14">
      <p:transition spd="slow" p14:dur="1500">
        <p14:glitter pattern="hexagon"/>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4860" y="304800"/>
            <a:ext cx="7520940" cy="548640"/>
          </a:xfrm>
        </p:spPr>
        <p:txBody>
          <a:bodyPr/>
          <a:lstStyle/>
          <a:p>
            <a:pPr algn="ctr"/>
            <a:r>
              <a:rPr lang="en-US" dirty="0" smtClean="0"/>
              <a:t>Parental Title IX knowledge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90858634"/>
              </p:ext>
            </p:extLst>
          </p:nvPr>
        </p:nvGraphicFramePr>
        <p:xfrm>
          <a:off x="1" y="914400"/>
          <a:ext cx="91440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96973168"/>
      </p:ext>
    </p:extLst>
  </p:cSld>
  <p:clrMapOvr>
    <a:masterClrMapping/>
  </p:clrMapOvr>
  <mc:AlternateContent xmlns:mc="http://schemas.openxmlformats.org/markup-compatibility/2006" xmlns:p14="http://schemas.microsoft.com/office/powerpoint/2010/main">
    <mc:Choice Requires="p14">
      <p:transition spd="slow" p14:dur="15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fade">
                                      <p:cBhvr>
                                        <p:cTn id="14" dur="1000"/>
                                        <p:tgtEl>
                                          <p:spTgt spid="4">
                                            <p:graphicEl>
                                              <a:chart seriesIdx="-3" categoryIdx="-3" bldStep="gridLegend"/>
                                            </p:graphicEl>
                                          </p:spTgt>
                                        </p:tgtEl>
                                      </p:cBhvr>
                                    </p:animEffect>
                                    <p:anim calcmode="lin" valueType="num">
                                      <p:cBhvr>
                                        <p:cTn id="15" dur="1000" fill="hold"/>
                                        <p:tgtEl>
                                          <p:spTgt spid="4">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16" dur="1000" fill="hold"/>
                                        <p:tgtEl>
                                          <p:spTgt spid="4">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graphicEl>
                                              <a:chart seriesIdx="-4" categoryIdx="0" bldStep="category"/>
                                            </p:graphicEl>
                                          </p:spTgt>
                                        </p:tgtEl>
                                        <p:attrNameLst>
                                          <p:attrName>style.visibility</p:attrName>
                                        </p:attrNameLst>
                                      </p:cBhvr>
                                      <p:to>
                                        <p:strVal val="visible"/>
                                      </p:to>
                                    </p:set>
                                    <p:animEffect transition="in" filter="fade">
                                      <p:cBhvr>
                                        <p:cTn id="21" dur="1000"/>
                                        <p:tgtEl>
                                          <p:spTgt spid="4">
                                            <p:graphicEl>
                                              <a:chart seriesIdx="-4" categoryIdx="0" bldStep="category"/>
                                            </p:graphicEl>
                                          </p:spTgt>
                                        </p:tgtEl>
                                      </p:cBhvr>
                                    </p:animEffect>
                                    <p:anim calcmode="lin" valueType="num">
                                      <p:cBhvr>
                                        <p:cTn id="22" dur="1000" fill="hold"/>
                                        <p:tgtEl>
                                          <p:spTgt spid="4">
                                            <p:graphicEl>
                                              <a:chart seriesIdx="-4" categoryIdx="0" bldStep="category"/>
                                            </p:graphicEl>
                                          </p:spTgt>
                                        </p:tgtEl>
                                        <p:attrNameLst>
                                          <p:attrName>ppt_x</p:attrName>
                                        </p:attrNameLst>
                                      </p:cBhvr>
                                      <p:tavLst>
                                        <p:tav tm="0">
                                          <p:val>
                                            <p:strVal val="#ppt_x"/>
                                          </p:val>
                                        </p:tav>
                                        <p:tav tm="100000">
                                          <p:val>
                                            <p:strVal val="#ppt_x"/>
                                          </p:val>
                                        </p:tav>
                                      </p:tavLst>
                                    </p:anim>
                                    <p:anim calcmode="lin" valueType="num">
                                      <p:cBhvr>
                                        <p:cTn id="23" dur="1000" fill="hold"/>
                                        <p:tgtEl>
                                          <p:spTgt spid="4">
                                            <p:graphicEl>
                                              <a:chart seriesIdx="-4" categoryIdx="0" bldStep="category"/>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graphicEl>
                                              <a:chart seriesIdx="-4" categoryIdx="1" bldStep="category"/>
                                            </p:graphicEl>
                                          </p:spTgt>
                                        </p:tgtEl>
                                        <p:attrNameLst>
                                          <p:attrName>style.visibility</p:attrName>
                                        </p:attrNameLst>
                                      </p:cBhvr>
                                      <p:to>
                                        <p:strVal val="visible"/>
                                      </p:to>
                                    </p:set>
                                    <p:animEffect transition="in" filter="fade">
                                      <p:cBhvr>
                                        <p:cTn id="28" dur="1000"/>
                                        <p:tgtEl>
                                          <p:spTgt spid="4">
                                            <p:graphicEl>
                                              <a:chart seriesIdx="-4" categoryIdx="1" bldStep="category"/>
                                            </p:graphicEl>
                                          </p:spTgt>
                                        </p:tgtEl>
                                      </p:cBhvr>
                                    </p:animEffect>
                                    <p:anim calcmode="lin" valueType="num">
                                      <p:cBhvr>
                                        <p:cTn id="29" dur="1000" fill="hold"/>
                                        <p:tgtEl>
                                          <p:spTgt spid="4">
                                            <p:graphicEl>
                                              <a:chart seriesIdx="-4" categoryIdx="1" bldStep="category"/>
                                            </p:graphicEl>
                                          </p:spTgt>
                                        </p:tgtEl>
                                        <p:attrNameLst>
                                          <p:attrName>ppt_x</p:attrName>
                                        </p:attrNameLst>
                                      </p:cBhvr>
                                      <p:tavLst>
                                        <p:tav tm="0">
                                          <p:val>
                                            <p:strVal val="#ppt_x"/>
                                          </p:val>
                                        </p:tav>
                                        <p:tav tm="100000">
                                          <p:val>
                                            <p:strVal val="#ppt_x"/>
                                          </p:val>
                                        </p:tav>
                                      </p:tavLst>
                                    </p:anim>
                                    <p:anim calcmode="lin" valueType="num">
                                      <p:cBhvr>
                                        <p:cTn id="30" dur="1000" fill="hold"/>
                                        <p:tgtEl>
                                          <p:spTgt spid="4">
                                            <p:graphicEl>
                                              <a:chart seriesIdx="-4" categoryIdx="1" bldStep="category"/>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uiExpand="1">
        <p:bldSub>
          <a:bldChart bld="category"/>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Participants</a:t>
            </a:r>
            <a:endParaRPr lang="en-US" sz="3600" dirty="0"/>
          </a:p>
        </p:txBody>
      </p:sp>
      <p:sp>
        <p:nvSpPr>
          <p:cNvPr id="3" name="Content Placeholder 2"/>
          <p:cNvSpPr>
            <a:spLocks noGrp="1"/>
          </p:cNvSpPr>
          <p:nvPr>
            <p:ph idx="1"/>
          </p:nvPr>
        </p:nvSpPr>
        <p:spPr/>
        <p:txBody>
          <a:bodyPr>
            <a:normAutofit fontScale="92500"/>
          </a:bodyPr>
          <a:lstStyle/>
          <a:p>
            <a:r>
              <a:rPr lang="en-US" sz="2000" dirty="0" smtClean="0">
                <a:latin typeface="Arial" pitchFamily="34" charset="0"/>
                <a:cs typeface="Arial" pitchFamily="34" charset="0"/>
              </a:rPr>
              <a:t>Three </a:t>
            </a:r>
            <a:r>
              <a:rPr lang="en-US" sz="2000" dirty="0">
                <a:latin typeface="Arial" pitchFamily="34" charset="0"/>
                <a:cs typeface="Arial" pitchFamily="34" charset="0"/>
              </a:rPr>
              <a:t>independently </a:t>
            </a:r>
            <a:r>
              <a:rPr lang="en-US" sz="2000" dirty="0" smtClean="0">
                <a:latin typeface="Arial" pitchFamily="34" charset="0"/>
                <a:cs typeface="Arial" pitchFamily="34" charset="0"/>
              </a:rPr>
              <a:t>sampled groups</a:t>
            </a:r>
          </a:p>
          <a:p>
            <a:pPr>
              <a:buFont typeface="Wingdings" pitchFamily="2" charset="2"/>
              <a:buChar char="§"/>
            </a:pPr>
            <a:r>
              <a:rPr lang="en-US" sz="2000" dirty="0" smtClean="0">
                <a:solidFill>
                  <a:schemeClr val="tx2">
                    <a:lumMod val="75000"/>
                  </a:schemeClr>
                </a:solidFill>
                <a:latin typeface="Arial" pitchFamily="34" charset="0"/>
                <a:cs typeface="Arial" pitchFamily="34" charset="0"/>
              </a:rPr>
              <a:t>Customized surveys </a:t>
            </a:r>
          </a:p>
          <a:p>
            <a:pPr lvl="2"/>
            <a:r>
              <a:rPr lang="en-US" sz="2000" dirty="0" smtClean="0">
                <a:solidFill>
                  <a:schemeClr val="tx2">
                    <a:lumMod val="75000"/>
                  </a:schemeClr>
                </a:solidFill>
                <a:latin typeface="Arial" pitchFamily="34" charset="0"/>
                <a:cs typeface="Arial" pitchFamily="34" charset="0"/>
              </a:rPr>
              <a:t>Written and online</a:t>
            </a:r>
          </a:p>
          <a:p>
            <a:r>
              <a:rPr lang="en-US" sz="2000" dirty="0" smtClean="0">
                <a:latin typeface="Arial" pitchFamily="34" charset="0"/>
                <a:cs typeface="Arial" pitchFamily="34" charset="0"/>
              </a:rPr>
              <a:t>Participants</a:t>
            </a:r>
          </a:p>
          <a:p>
            <a:pPr>
              <a:buFont typeface="Wingdings" pitchFamily="2" charset="2"/>
              <a:buChar char="§"/>
            </a:pPr>
            <a:r>
              <a:rPr lang="en-US" sz="2000" dirty="0" smtClean="0">
                <a:solidFill>
                  <a:schemeClr val="tx2">
                    <a:lumMod val="75000"/>
                  </a:schemeClr>
                </a:solidFill>
                <a:latin typeface="Arial" pitchFamily="34" charset="0"/>
                <a:cs typeface="Arial" pitchFamily="34" charset="0"/>
              </a:rPr>
              <a:t>77 Early College Academy (ECA) Students out of 100 total</a:t>
            </a:r>
          </a:p>
          <a:p>
            <a:pPr>
              <a:buFont typeface="Wingdings" pitchFamily="2" charset="2"/>
              <a:buChar char="§"/>
            </a:pPr>
            <a:r>
              <a:rPr lang="en-US" sz="2000" dirty="0" smtClean="0">
                <a:solidFill>
                  <a:schemeClr val="tx2">
                    <a:lumMod val="75000"/>
                  </a:schemeClr>
                </a:solidFill>
                <a:latin typeface="Arial" pitchFamily="34" charset="0"/>
                <a:cs typeface="Arial" pitchFamily="34" charset="0"/>
              </a:rPr>
              <a:t>12 Staff</a:t>
            </a:r>
          </a:p>
          <a:p>
            <a:pPr>
              <a:buFont typeface="Wingdings" pitchFamily="2" charset="2"/>
              <a:buChar char="§"/>
            </a:pPr>
            <a:r>
              <a:rPr lang="en-US" sz="2000" dirty="0" smtClean="0">
                <a:solidFill>
                  <a:schemeClr val="tx2">
                    <a:lumMod val="75000"/>
                  </a:schemeClr>
                </a:solidFill>
                <a:latin typeface="Arial" pitchFamily="34" charset="0"/>
                <a:cs typeface="Arial" pitchFamily="34" charset="0"/>
              </a:rPr>
              <a:t>12 ECA Parents</a:t>
            </a:r>
          </a:p>
          <a:p>
            <a:pPr marL="0" indent="0"/>
            <a:r>
              <a:rPr lang="en-US" sz="2000" dirty="0" smtClean="0">
                <a:latin typeface="Arial" pitchFamily="34" charset="0"/>
                <a:cs typeface="Arial" pitchFamily="34" charset="0"/>
              </a:rPr>
              <a:t>Timeline</a:t>
            </a:r>
          </a:p>
          <a:p>
            <a:pPr marL="285750" indent="-285750">
              <a:buFont typeface="Wingdings" pitchFamily="2" charset="2"/>
              <a:buChar char="§"/>
            </a:pPr>
            <a:r>
              <a:rPr lang="en-US" sz="2000" dirty="0" smtClean="0">
                <a:solidFill>
                  <a:schemeClr val="tx2">
                    <a:lumMod val="75000"/>
                  </a:schemeClr>
                </a:solidFill>
                <a:latin typeface="Arial" pitchFamily="34" charset="0"/>
                <a:cs typeface="Arial" pitchFamily="34" charset="0"/>
              </a:rPr>
              <a:t>Surveys fielded from November 2013 through January 2013</a:t>
            </a:r>
          </a:p>
          <a:p>
            <a:endParaRPr lang="en-US" dirty="0"/>
          </a:p>
        </p:txBody>
      </p:sp>
    </p:spTree>
    <p:extLst>
      <p:ext uri="{BB962C8B-B14F-4D97-AF65-F5344CB8AC3E}">
        <p14:creationId xmlns:p14="http://schemas.microsoft.com/office/powerpoint/2010/main" val="2081086371"/>
      </p:ext>
    </p:extLst>
  </p:cSld>
  <p:clrMapOvr>
    <a:masterClrMapping/>
  </p:clrMapOvr>
  <mc:AlternateContent xmlns:mc="http://schemas.openxmlformats.org/markup-compatibility/2006" xmlns:p14="http://schemas.microsoft.com/office/powerpoint/2010/main">
    <mc:Choice Requires="p14">
      <p:transition spd="slow" p14:dur="15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fade">
                                      <p:cBhvr>
                                        <p:cTn id="46" dur="1000"/>
                                        <p:tgtEl>
                                          <p:spTgt spid="3">
                                            <p:txEl>
                                              <p:pRg st="6" end="6"/>
                                            </p:txEl>
                                          </p:spTgt>
                                        </p:tgtEl>
                                      </p:cBhvr>
                                    </p:animEffect>
                                    <p:anim calcmode="lin" valueType="num">
                                      <p:cBhvr>
                                        <p:cTn id="4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fade">
                                      <p:cBhvr>
                                        <p:cTn id="53" dur="1000"/>
                                        <p:tgtEl>
                                          <p:spTgt spid="3">
                                            <p:txEl>
                                              <p:pRg st="7" end="7"/>
                                            </p:txEl>
                                          </p:spTgt>
                                        </p:tgtEl>
                                      </p:cBhvr>
                                    </p:animEffect>
                                    <p:anim calcmode="lin" valueType="num">
                                      <p:cBhvr>
                                        <p:cTn id="5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3">
                                            <p:txEl>
                                              <p:pRg st="8" end="8"/>
                                            </p:txEl>
                                          </p:spTgt>
                                        </p:tgtEl>
                                        <p:attrNameLst>
                                          <p:attrName>style.visibility</p:attrName>
                                        </p:attrNameLst>
                                      </p:cBhvr>
                                      <p:to>
                                        <p:strVal val="visible"/>
                                      </p:to>
                                    </p:set>
                                    <p:animEffect transition="in" filter="fade">
                                      <p:cBhvr>
                                        <p:cTn id="58" dur="1000"/>
                                        <p:tgtEl>
                                          <p:spTgt spid="3">
                                            <p:txEl>
                                              <p:pRg st="8" end="8"/>
                                            </p:txEl>
                                          </p:spTgt>
                                        </p:tgtEl>
                                      </p:cBhvr>
                                    </p:animEffect>
                                    <p:anim calcmode="lin" valueType="num">
                                      <p:cBhvr>
                                        <p:cTn id="5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where Do youth receive ideas on dating relationships?</a:t>
            </a:r>
            <a:endParaRPr lang="en-US" dirty="0"/>
          </a:p>
        </p:txBody>
      </p:sp>
      <p:graphicFrame>
        <p:nvGraphicFramePr>
          <p:cNvPr id="3" name="Diagram 2"/>
          <p:cNvGraphicFramePr/>
          <p:nvPr>
            <p:extLst>
              <p:ext uri="{D42A27DB-BD31-4B8C-83A1-F6EECF244321}">
                <p14:modId xmlns:p14="http://schemas.microsoft.com/office/powerpoint/2010/main" val="3912347894"/>
              </p:ext>
            </p:extLst>
          </p:nvPr>
        </p:nvGraphicFramePr>
        <p:xfrm>
          <a:off x="533400" y="1306034"/>
          <a:ext cx="8305800" cy="38755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15560914"/>
      </p:ext>
    </p:extLst>
  </p:cSld>
  <p:clrMapOvr>
    <a:masterClrMapping/>
  </p:clrMapOvr>
  <mc:AlternateContent xmlns:mc="http://schemas.openxmlformats.org/markup-compatibility/2006" xmlns:p14="http://schemas.microsoft.com/office/powerpoint/2010/main">
    <mc:Choice Requires="p14">
      <p:transition spd="slow" p14:dur="15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graphicEl>
                                              <a:dgm id="{559511CF-72ED-4E9B-86BB-B75DBF292C8E}"/>
                                            </p:graphicEl>
                                          </p:spTgt>
                                        </p:tgtEl>
                                        <p:attrNameLst>
                                          <p:attrName>style.visibility</p:attrName>
                                        </p:attrNameLst>
                                      </p:cBhvr>
                                      <p:to>
                                        <p:strVal val="visible"/>
                                      </p:to>
                                    </p:set>
                                    <p:animEffect transition="in" filter="fade">
                                      <p:cBhvr>
                                        <p:cTn id="14" dur="1000"/>
                                        <p:tgtEl>
                                          <p:spTgt spid="3">
                                            <p:graphicEl>
                                              <a:dgm id="{559511CF-72ED-4E9B-86BB-B75DBF292C8E}"/>
                                            </p:graphicEl>
                                          </p:spTgt>
                                        </p:tgtEl>
                                      </p:cBhvr>
                                    </p:animEffect>
                                    <p:anim calcmode="lin" valueType="num">
                                      <p:cBhvr>
                                        <p:cTn id="15" dur="1000" fill="hold"/>
                                        <p:tgtEl>
                                          <p:spTgt spid="3">
                                            <p:graphicEl>
                                              <a:dgm id="{559511CF-72ED-4E9B-86BB-B75DBF292C8E}"/>
                                            </p:graphicEl>
                                          </p:spTgt>
                                        </p:tgtEl>
                                        <p:attrNameLst>
                                          <p:attrName>ppt_x</p:attrName>
                                        </p:attrNameLst>
                                      </p:cBhvr>
                                      <p:tavLst>
                                        <p:tav tm="0">
                                          <p:val>
                                            <p:strVal val="#ppt_x"/>
                                          </p:val>
                                        </p:tav>
                                        <p:tav tm="100000">
                                          <p:val>
                                            <p:strVal val="#ppt_x"/>
                                          </p:val>
                                        </p:tav>
                                      </p:tavLst>
                                    </p:anim>
                                    <p:anim calcmode="lin" valueType="num">
                                      <p:cBhvr>
                                        <p:cTn id="16" dur="1000" fill="hold"/>
                                        <p:tgtEl>
                                          <p:spTgt spid="3">
                                            <p:graphicEl>
                                              <a:dgm id="{559511CF-72ED-4E9B-86BB-B75DBF292C8E}"/>
                                            </p:graphic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graphicEl>
                                              <a:dgm id="{4E911262-CD6F-4ED9-B299-C21F6D70E5DC}"/>
                                            </p:graphicEl>
                                          </p:spTgt>
                                        </p:tgtEl>
                                        <p:attrNameLst>
                                          <p:attrName>style.visibility</p:attrName>
                                        </p:attrNameLst>
                                      </p:cBhvr>
                                      <p:to>
                                        <p:strVal val="visible"/>
                                      </p:to>
                                    </p:set>
                                    <p:animEffect transition="in" filter="fade">
                                      <p:cBhvr>
                                        <p:cTn id="19" dur="1000"/>
                                        <p:tgtEl>
                                          <p:spTgt spid="3">
                                            <p:graphicEl>
                                              <a:dgm id="{4E911262-CD6F-4ED9-B299-C21F6D70E5DC}"/>
                                            </p:graphicEl>
                                          </p:spTgt>
                                        </p:tgtEl>
                                      </p:cBhvr>
                                    </p:animEffect>
                                    <p:anim calcmode="lin" valueType="num">
                                      <p:cBhvr>
                                        <p:cTn id="20" dur="1000" fill="hold"/>
                                        <p:tgtEl>
                                          <p:spTgt spid="3">
                                            <p:graphicEl>
                                              <a:dgm id="{4E911262-CD6F-4ED9-B299-C21F6D70E5DC}"/>
                                            </p:graphicEl>
                                          </p:spTgt>
                                        </p:tgtEl>
                                        <p:attrNameLst>
                                          <p:attrName>ppt_x</p:attrName>
                                        </p:attrNameLst>
                                      </p:cBhvr>
                                      <p:tavLst>
                                        <p:tav tm="0">
                                          <p:val>
                                            <p:strVal val="#ppt_x"/>
                                          </p:val>
                                        </p:tav>
                                        <p:tav tm="100000">
                                          <p:val>
                                            <p:strVal val="#ppt_x"/>
                                          </p:val>
                                        </p:tav>
                                      </p:tavLst>
                                    </p:anim>
                                    <p:anim calcmode="lin" valueType="num">
                                      <p:cBhvr>
                                        <p:cTn id="21" dur="1000" fill="hold"/>
                                        <p:tgtEl>
                                          <p:spTgt spid="3">
                                            <p:graphicEl>
                                              <a:dgm id="{4E911262-CD6F-4ED9-B299-C21F6D70E5DC}"/>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graphicEl>
                                              <a:dgm id="{225ADDE5-5C07-4E60-9566-EC4E32F0A86D}"/>
                                            </p:graphicEl>
                                          </p:spTgt>
                                        </p:tgtEl>
                                        <p:attrNameLst>
                                          <p:attrName>style.visibility</p:attrName>
                                        </p:attrNameLst>
                                      </p:cBhvr>
                                      <p:to>
                                        <p:strVal val="visible"/>
                                      </p:to>
                                    </p:set>
                                    <p:animEffect transition="in" filter="fade">
                                      <p:cBhvr>
                                        <p:cTn id="26" dur="1000"/>
                                        <p:tgtEl>
                                          <p:spTgt spid="3">
                                            <p:graphicEl>
                                              <a:dgm id="{225ADDE5-5C07-4E60-9566-EC4E32F0A86D}"/>
                                            </p:graphicEl>
                                          </p:spTgt>
                                        </p:tgtEl>
                                      </p:cBhvr>
                                    </p:animEffect>
                                    <p:anim calcmode="lin" valueType="num">
                                      <p:cBhvr>
                                        <p:cTn id="27" dur="1000" fill="hold"/>
                                        <p:tgtEl>
                                          <p:spTgt spid="3">
                                            <p:graphicEl>
                                              <a:dgm id="{225ADDE5-5C07-4E60-9566-EC4E32F0A86D}"/>
                                            </p:graphicEl>
                                          </p:spTgt>
                                        </p:tgtEl>
                                        <p:attrNameLst>
                                          <p:attrName>ppt_x</p:attrName>
                                        </p:attrNameLst>
                                      </p:cBhvr>
                                      <p:tavLst>
                                        <p:tav tm="0">
                                          <p:val>
                                            <p:strVal val="#ppt_x"/>
                                          </p:val>
                                        </p:tav>
                                        <p:tav tm="100000">
                                          <p:val>
                                            <p:strVal val="#ppt_x"/>
                                          </p:val>
                                        </p:tav>
                                      </p:tavLst>
                                    </p:anim>
                                    <p:anim calcmode="lin" valueType="num">
                                      <p:cBhvr>
                                        <p:cTn id="28" dur="1000" fill="hold"/>
                                        <p:tgtEl>
                                          <p:spTgt spid="3">
                                            <p:graphicEl>
                                              <a:dgm id="{225ADDE5-5C07-4E60-9566-EC4E32F0A86D}"/>
                                            </p:graphic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graphicEl>
                                              <a:dgm id="{836630CF-392A-4392-AE84-AA3FC1A7E458}"/>
                                            </p:graphicEl>
                                          </p:spTgt>
                                        </p:tgtEl>
                                        <p:attrNameLst>
                                          <p:attrName>style.visibility</p:attrName>
                                        </p:attrNameLst>
                                      </p:cBhvr>
                                      <p:to>
                                        <p:strVal val="visible"/>
                                      </p:to>
                                    </p:set>
                                    <p:animEffect transition="in" filter="fade">
                                      <p:cBhvr>
                                        <p:cTn id="31" dur="1000"/>
                                        <p:tgtEl>
                                          <p:spTgt spid="3">
                                            <p:graphicEl>
                                              <a:dgm id="{836630CF-392A-4392-AE84-AA3FC1A7E458}"/>
                                            </p:graphicEl>
                                          </p:spTgt>
                                        </p:tgtEl>
                                      </p:cBhvr>
                                    </p:animEffect>
                                    <p:anim calcmode="lin" valueType="num">
                                      <p:cBhvr>
                                        <p:cTn id="32" dur="1000" fill="hold"/>
                                        <p:tgtEl>
                                          <p:spTgt spid="3">
                                            <p:graphicEl>
                                              <a:dgm id="{836630CF-392A-4392-AE84-AA3FC1A7E458}"/>
                                            </p:graphicEl>
                                          </p:spTgt>
                                        </p:tgtEl>
                                        <p:attrNameLst>
                                          <p:attrName>ppt_x</p:attrName>
                                        </p:attrNameLst>
                                      </p:cBhvr>
                                      <p:tavLst>
                                        <p:tav tm="0">
                                          <p:val>
                                            <p:strVal val="#ppt_x"/>
                                          </p:val>
                                        </p:tav>
                                        <p:tav tm="100000">
                                          <p:val>
                                            <p:strVal val="#ppt_x"/>
                                          </p:val>
                                        </p:tav>
                                      </p:tavLst>
                                    </p:anim>
                                    <p:anim calcmode="lin" valueType="num">
                                      <p:cBhvr>
                                        <p:cTn id="33" dur="1000" fill="hold"/>
                                        <p:tgtEl>
                                          <p:spTgt spid="3">
                                            <p:graphicEl>
                                              <a:dgm id="{836630CF-392A-4392-AE84-AA3FC1A7E458}"/>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3" grpId="0">
        <p:bldSub>
          <a:bldDgm bld="one"/>
        </p:bldSub>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Impact</a:t>
            </a:r>
            <a:endParaRPr lang="en-US" dirty="0"/>
          </a:p>
        </p:txBody>
      </p:sp>
      <p:sp>
        <p:nvSpPr>
          <p:cNvPr id="9" name="TextBox 8"/>
          <p:cNvSpPr txBox="1"/>
          <p:nvPr/>
        </p:nvSpPr>
        <p:spPr>
          <a:xfrm>
            <a:off x="990600" y="2919957"/>
            <a:ext cx="2362200" cy="1200329"/>
          </a:xfrm>
          <a:prstGeom prst="rect">
            <a:avLst/>
          </a:prstGeom>
          <a:noFill/>
        </p:spPr>
        <p:txBody>
          <a:bodyPr wrap="square" rtlCol="0">
            <a:spAutoFit/>
          </a:bodyPr>
          <a:lstStyle/>
          <a:p>
            <a:pPr algn="ctr"/>
            <a:r>
              <a:rPr lang="en-US" dirty="0" smtClean="0">
                <a:latin typeface="Arial" pitchFamily="34" charset="0"/>
                <a:cs typeface="Arial" pitchFamily="34" charset="0"/>
              </a:rPr>
              <a:t>Teen dating violence, domestic violence, stalking &amp; sexual assault</a:t>
            </a:r>
            <a:endParaRPr lang="en-US" dirty="0">
              <a:latin typeface="Arial" pitchFamily="34" charset="0"/>
              <a:cs typeface="Arial" pitchFamily="34" charset="0"/>
            </a:endParaRPr>
          </a:p>
        </p:txBody>
      </p:sp>
      <p:sp>
        <p:nvSpPr>
          <p:cNvPr id="10" name="Rectangle 9"/>
          <p:cNvSpPr/>
          <p:nvPr/>
        </p:nvSpPr>
        <p:spPr>
          <a:xfrm>
            <a:off x="3905726" y="513354"/>
            <a:ext cx="4572000" cy="2862322"/>
          </a:xfrm>
          <a:prstGeom prst="rect">
            <a:avLst/>
          </a:prstGeom>
        </p:spPr>
        <p:txBody>
          <a:bodyPr>
            <a:spAutoFit/>
          </a:bodyPr>
          <a:lstStyle/>
          <a:p>
            <a:endParaRPr lang="en-US" dirty="0">
              <a:latin typeface="Arial" pitchFamily="34" charset="0"/>
              <a:cs typeface="Arial" pitchFamily="34" charset="0"/>
            </a:endParaRPr>
          </a:p>
          <a:p>
            <a:pPr lvl="0" algn="ctr">
              <a:defRPr/>
            </a:pPr>
            <a:r>
              <a:rPr lang="en-US" dirty="0">
                <a:latin typeface="Arial" pitchFamily="34" charset="0"/>
                <a:cs typeface="Arial" pitchFamily="34" charset="0"/>
              </a:rPr>
              <a:t>Awareness of healthy relationship behaviors, knowledge of abuse amongst all groups, knowledge of traditional views regarding healthy relationships, oppression, the effects of colonialism, traditional gender roles, cultural practice philosophy, school’s response to abuse, survivor’s safety and perpetrator </a:t>
            </a:r>
            <a:r>
              <a:rPr lang="en-US" dirty="0" smtClean="0">
                <a:latin typeface="Arial" pitchFamily="34" charset="0"/>
                <a:cs typeface="Arial" pitchFamily="34" charset="0"/>
              </a:rPr>
              <a:t>accountability </a:t>
            </a:r>
            <a:endParaRPr lang="en-US" dirty="0">
              <a:latin typeface="Arial" pitchFamily="34" charset="0"/>
              <a:cs typeface="Arial" pitchFamily="34" charset="0"/>
            </a:endParaRPr>
          </a:p>
        </p:txBody>
      </p:sp>
      <p:grpSp>
        <p:nvGrpSpPr>
          <p:cNvPr id="12" name="Diagram group"/>
          <p:cNvGrpSpPr/>
          <p:nvPr/>
        </p:nvGrpSpPr>
        <p:grpSpPr>
          <a:xfrm>
            <a:off x="5181600" y="3375676"/>
            <a:ext cx="1828800" cy="1625600"/>
            <a:chOff x="3535680" y="2235200"/>
            <a:chExt cx="1828800" cy="1625600"/>
          </a:xfrm>
          <a:solidFill>
            <a:schemeClr val="accent1"/>
          </a:solidFill>
          <a:scene3d>
            <a:camera prst="isometricOffAxis2Left" zoom="95000"/>
            <a:lightRig rig="flat" dir="t"/>
          </a:scene3d>
        </p:grpSpPr>
        <p:sp>
          <p:nvSpPr>
            <p:cNvPr id="13" name="Up Arrow 12"/>
            <p:cNvSpPr/>
            <p:nvPr/>
          </p:nvSpPr>
          <p:spPr>
            <a:xfrm>
              <a:off x="3535680" y="2235200"/>
              <a:ext cx="1828800" cy="1625600"/>
            </a:xfrm>
            <a:prstGeom prst="upArrow">
              <a:avLst/>
            </a:prstGeom>
            <a:grpFill/>
            <a:sp3d extrusionH="381000" contourW="38100" prstMaterial="matte">
              <a:contourClr>
                <a:schemeClr val="lt1"/>
              </a:contourClr>
            </a:sp3d>
          </p:spPr>
          <p:style>
            <a:lnRef idx="0">
              <a:schemeClr val="lt1">
                <a:hueOff val="0"/>
                <a:satOff val="0"/>
                <a:lumOff val="0"/>
                <a:alphaOff val="0"/>
              </a:schemeClr>
            </a:lnRef>
            <a:fillRef idx="1">
              <a:schemeClr val="accent5">
                <a:hueOff val="-5020566"/>
                <a:satOff val="41093"/>
                <a:lumOff val="-6666"/>
                <a:alphaOff val="0"/>
              </a:schemeClr>
            </a:fillRef>
            <a:effectRef idx="0">
              <a:schemeClr val="accent5">
                <a:hueOff val="-5020566"/>
                <a:satOff val="41093"/>
                <a:lumOff val="-6666"/>
                <a:alphaOff val="0"/>
              </a:schemeClr>
            </a:effectRef>
            <a:fontRef idx="minor">
              <a:schemeClr val="lt1"/>
            </a:fontRef>
          </p:style>
        </p:sp>
      </p:grpSp>
      <p:grpSp>
        <p:nvGrpSpPr>
          <p:cNvPr id="14" name="Diagram group"/>
          <p:cNvGrpSpPr/>
          <p:nvPr/>
        </p:nvGrpSpPr>
        <p:grpSpPr>
          <a:xfrm>
            <a:off x="1143000" y="1158049"/>
            <a:ext cx="1828800" cy="1625600"/>
            <a:chOff x="731520" y="203200"/>
            <a:chExt cx="1828800" cy="1625600"/>
          </a:xfrm>
          <a:solidFill>
            <a:schemeClr val="accent2"/>
          </a:solidFill>
          <a:scene3d>
            <a:camera prst="isometricOffAxis2Left" zoom="95000"/>
            <a:lightRig rig="flat" dir="t"/>
          </a:scene3d>
        </p:grpSpPr>
        <p:sp>
          <p:nvSpPr>
            <p:cNvPr id="15" name="Down Arrow 14"/>
            <p:cNvSpPr/>
            <p:nvPr/>
          </p:nvSpPr>
          <p:spPr>
            <a:xfrm>
              <a:off x="731520" y="203200"/>
              <a:ext cx="1828800" cy="1625600"/>
            </a:xfrm>
            <a:prstGeom prst="downArrow">
              <a:avLst/>
            </a:prstGeom>
            <a:grpFill/>
            <a:sp3d extrusionH="381000" contourW="38100" prstMaterial="matte">
              <a:contourClr>
                <a:schemeClr val="lt1"/>
              </a:contourClr>
            </a:sp3d>
          </p:spPr>
          <p:style>
            <a:lnRef idx="0">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grpSp>
    </p:spTree>
    <p:extLst>
      <p:ext uri="{BB962C8B-B14F-4D97-AF65-F5344CB8AC3E}">
        <p14:creationId xmlns:p14="http://schemas.microsoft.com/office/powerpoint/2010/main" val="3303196219"/>
      </p:ext>
    </p:extLst>
  </p:cSld>
  <p:clrMapOvr>
    <a:masterClrMapping/>
  </p:clrMapOvr>
  <mc:AlternateContent xmlns:mc="http://schemas.openxmlformats.org/markup-compatibility/2006" xmlns:p14="http://schemas.microsoft.com/office/powerpoint/2010/main">
    <mc:Choice Requires="p14">
      <p:transition spd="slow" p14:dur="15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1000"/>
                                        <p:tgtEl>
                                          <p:spTgt spid="14"/>
                                        </p:tgtEl>
                                      </p:cBhvr>
                                    </p:animEffect>
                                    <p:anim calcmode="lin" valueType="num">
                                      <p:cBhvr>
                                        <p:cTn id="15" dur="1000" fill="hold"/>
                                        <p:tgtEl>
                                          <p:spTgt spid="14"/>
                                        </p:tgtEl>
                                        <p:attrNameLst>
                                          <p:attrName>ppt_x</p:attrName>
                                        </p:attrNameLst>
                                      </p:cBhvr>
                                      <p:tavLst>
                                        <p:tav tm="0">
                                          <p:val>
                                            <p:strVal val="#ppt_x"/>
                                          </p:val>
                                        </p:tav>
                                        <p:tav tm="100000">
                                          <p:val>
                                            <p:strVal val="#ppt_x"/>
                                          </p:val>
                                        </p:tav>
                                      </p:tavLst>
                                    </p:anim>
                                    <p:anim calcmode="lin" valueType="num">
                                      <p:cBhvr>
                                        <p:cTn id="16" dur="1000" fill="hold"/>
                                        <p:tgtEl>
                                          <p:spTgt spid="14"/>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000"/>
                                        <p:tgtEl>
                                          <p:spTgt spid="10"/>
                                        </p:tgtEl>
                                      </p:cBhvr>
                                    </p:animEffect>
                                    <p:anim calcmode="lin" valueType="num">
                                      <p:cBhvr>
                                        <p:cTn id="27" dur="1000" fill="hold"/>
                                        <p:tgtEl>
                                          <p:spTgt spid="10"/>
                                        </p:tgtEl>
                                        <p:attrNameLst>
                                          <p:attrName>ppt_x</p:attrName>
                                        </p:attrNameLst>
                                      </p:cBhvr>
                                      <p:tavLst>
                                        <p:tav tm="0">
                                          <p:val>
                                            <p:strVal val="#ppt_x"/>
                                          </p:val>
                                        </p:tav>
                                        <p:tav tm="100000">
                                          <p:val>
                                            <p:strVal val="#ppt_x"/>
                                          </p:val>
                                        </p:tav>
                                      </p:tavLst>
                                    </p:anim>
                                    <p:anim calcmode="lin" valueType="num">
                                      <p:cBhvr>
                                        <p:cTn id="28" dur="1000" fill="hold"/>
                                        <p:tgtEl>
                                          <p:spTgt spid="10"/>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1000"/>
                                        <p:tgtEl>
                                          <p:spTgt spid="12"/>
                                        </p:tgtEl>
                                      </p:cBhvr>
                                    </p:animEffect>
                                    <p:anim calcmode="lin" valueType="num">
                                      <p:cBhvr>
                                        <p:cTn id="32" dur="1000" fill="hold"/>
                                        <p:tgtEl>
                                          <p:spTgt spid="12"/>
                                        </p:tgtEl>
                                        <p:attrNameLst>
                                          <p:attrName>ppt_x</p:attrName>
                                        </p:attrNameLst>
                                      </p:cBhvr>
                                      <p:tavLst>
                                        <p:tav tm="0">
                                          <p:val>
                                            <p:strVal val="#ppt_x"/>
                                          </p:val>
                                        </p:tav>
                                        <p:tav tm="100000">
                                          <p:val>
                                            <p:strVal val="#ppt_x"/>
                                          </p:val>
                                        </p:tav>
                                      </p:tavLst>
                                    </p:anim>
                                    <p:anim calcmode="lin" valueType="num">
                                      <p:cBhvr>
                                        <p:cTn id="3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Identified gaps, services response, </a:t>
            </a:r>
            <a:br>
              <a:rPr lang="en-US" dirty="0" smtClean="0"/>
            </a:br>
            <a:r>
              <a:rPr lang="en-US" dirty="0" smtClean="0"/>
              <a:t>and Next steps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14387770"/>
              </p:ext>
            </p:extLst>
          </p:nvPr>
        </p:nvGraphicFramePr>
        <p:xfrm>
          <a:off x="381000" y="1219200"/>
          <a:ext cx="8381999" cy="35798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78223320"/>
      </p:ext>
    </p:extLst>
  </p:cSld>
  <p:clrMapOvr>
    <a:masterClrMapping/>
  </p:clrMapOvr>
  <mc:AlternateContent xmlns:mc="http://schemas.openxmlformats.org/markup-compatibility/2006" xmlns:p14="http://schemas.microsoft.com/office/powerpoint/2010/main">
    <mc:Choice Requires="p14">
      <p:transition spd="slow" p14:dur="15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graphicEl>
                                              <a:dgm id="{BE74C1DF-28C6-4C0C-9B25-3B500D483787}"/>
                                            </p:graphicEl>
                                          </p:spTgt>
                                        </p:tgtEl>
                                        <p:attrNameLst>
                                          <p:attrName>style.visibility</p:attrName>
                                        </p:attrNameLst>
                                      </p:cBhvr>
                                      <p:to>
                                        <p:strVal val="visible"/>
                                      </p:to>
                                    </p:set>
                                    <p:animEffect transition="in" filter="fade">
                                      <p:cBhvr>
                                        <p:cTn id="14" dur="1000"/>
                                        <p:tgtEl>
                                          <p:spTgt spid="6">
                                            <p:graphicEl>
                                              <a:dgm id="{BE74C1DF-28C6-4C0C-9B25-3B500D483787}"/>
                                            </p:graphicEl>
                                          </p:spTgt>
                                        </p:tgtEl>
                                      </p:cBhvr>
                                    </p:animEffect>
                                    <p:anim calcmode="lin" valueType="num">
                                      <p:cBhvr>
                                        <p:cTn id="15" dur="1000" fill="hold"/>
                                        <p:tgtEl>
                                          <p:spTgt spid="6">
                                            <p:graphicEl>
                                              <a:dgm id="{BE74C1DF-28C6-4C0C-9B25-3B500D483787}"/>
                                            </p:graphicEl>
                                          </p:spTgt>
                                        </p:tgtEl>
                                        <p:attrNameLst>
                                          <p:attrName>ppt_x</p:attrName>
                                        </p:attrNameLst>
                                      </p:cBhvr>
                                      <p:tavLst>
                                        <p:tav tm="0">
                                          <p:val>
                                            <p:strVal val="#ppt_x"/>
                                          </p:val>
                                        </p:tav>
                                        <p:tav tm="100000">
                                          <p:val>
                                            <p:strVal val="#ppt_x"/>
                                          </p:val>
                                        </p:tav>
                                      </p:tavLst>
                                    </p:anim>
                                    <p:anim calcmode="lin" valueType="num">
                                      <p:cBhvr>
                                        <p:cTn id="16" dur="1000" fill="hold"/>
                                        <p:tgtEl>
                                          <p:spTgt spid="6">
                                            <p:graphicEl>
                                              <a:dgm id="{BE74C1DF-28C6-4C0C-9B25-3B500D483787}"/>
                                            </p:graphic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6">
                                            <p:graphicEl>
                                              <a:dgm id="{C0F06782-D145-47A9-97FE-37D41B052943}"/>
                                            </p:graphicEl>
                                          </p:spTgt>
                                        </p:tgtEl>
                                        <p:attrNameLst>
                                          <p:attrName>style.visibility</p:attrName>
                                        </p:attrNameLst>
                                      </p:cBhvr>
                                      <p:to>
                                        <p:strVal val="visible"/>
                                      </p:to>
                                    </p:set>
                                    <p:animEffect transition="in" filter="fade">
                                      <p:cBhvr>
                                        <p:cTn id="19" dur="1000"/>
                                        <p:tgtEl>
                                          <p:spTgt spid="6">
                                            <p:graphicEl>
                                              <a:dgm id="{C0F06782-D145-47A9-97FE-37D41B052943}"/>
                                            </p:graphicEl>
                                          </p:spTgt>
                                        </p:tgtEl>
                                      </p:cBhvr>
                                    </p:animEffect>
                                    <p:anim calcmode="lin" valueType="num">
                                      <p:cBhvr>
                                        <p:cTn id="20" dur="1000" fill="hold"/>
                                        <p:tgtEl>
                                          <p:spTgt spid="6">
                                            <p:graphicEl>
                                              <a:dgm id="{C0F06782-D145-47A9-97FE-37D41B052943}"/>
                                            </p:graphicEl>
                                          </p:spTgt>
                                        </p:tgtEl>
                                        <p:attrNameLst>
                                          <p:attrName>ppt_x</p:attrName>
                                        </p:attrNameLst>
                                      </p:cBhvr>
                                      <p:tavLst>
                                        <p:tav tm="0">
                                          <p:val>
                                            <p:strVal val="#ppt_x"/>
                                          </p:val>
                                        </p:tav>
                                        <p:tav tm="100000">
                                          <p:val>
                                            <p:strVal val="#ppt_x"/>
                                          </p:val>
                                        </p:tav>
                                      </p:tavLst>
                                    </p:anim>
                                    <p:anim calcmode="lin" valueType="num">
                                      <p:cBhvr>
                                        <p:cTn id="21" dur="1000" fill="hold"/>
                                        <p:tgtEl>
                                          <p:spTgt spid="6">
                                            <p:graphicEl>
                                              <a:dgm id="{C0F06782-D145-47A9-97FE-37D41B052943}"/>
                                            </p:graphic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6">
                                            <p:graphicEl>
                                              <a:dgm id="{5B3483BD-A975-401C-8456-9BED705DB14B}"/>
                                            </p:graphicEl>
                                          </p:spTgt>
                                        </p:tgtEl>
                                        <p:attrNameLst>
                                          <p:attrName>style.visibility</p:attrName>
                                        </p:attrNameLst>
                                      </p:cBhvr>
                                      <p:to>
                                        <p:strVal val="visible"/>
                                      </p:to>
                                    </p:set>
                                    <p:animEffect transition="in" filter="fade">
                                      <p:cBhvr>
                                        <p:cTn id="24" dur="1000"/>
                                        <p:tgtEl>
                                          <p:spTgt spid="6">
                                            <p:graphicEl>
                                              <a:dgm id="{5B3483BD-A975-401C-8456-9BED705DB14B}"/>
                                            </p:graphicEl>
                                          </p:spTgt>
                                        </p:tgtEl>
                                      </p:cBhvr>
                                    </p:animEffect>
                                    <p:anim calcmode="lin" valueType="num">
                                      <p:cBhvr>
                                        <p:cTn id="25" dur="1000" fill="hold"/>
                                        <p:tgtEl>
                                          <p:spTgt spid="6">
                                            <p:graphicEl>
                                              <a:dgm id="{5B3483BD-A975-401C-8456-9BED705DB14B}"/>
                                            </p:graphicEl>
                                          </p:spTgt>
                                        </p:tgtEl>
                                        <p:attrNameLst>
                                          <p:attrName>ppt_x</p:attrName>
                                        </p:attrNameLst>
                                      </p:cBhvr>
                                      <p:tavLst>
                                        <p:tav tm="0">
                                          <p:val>
                                            <p:strVal val="#ppt_x"/>
                                          </p:val>
                                        </p:tav>
                                        <p:tav tm="100000">
                                          <p:val>
                                            <p:strVal val="#ppt_x"/>
                                          </p:val>
                                        </p:tav>
                                      </p:tavLst>
                                    </p:anim>
                                    <p:anim calcmode="lin" valueType="num">
                                      <p:cBhvr>
                                        <p:cTn id="26" dur="1000" fill="hold"/>
                                        <p:tgtEl>
                                          <p:spTgt spid="6">
                                            <p:graphicEl>
                                              <a:dgm id="{5B3483BD-A975-401C-8456-9BED705DB14B}"/>
                                            </p:graphic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6">
                                            <p:graphicEl>
                                              <a:dgm id="{59826474-E7EE-4B1C-941B-9BF1DAD77F3A}"/>
                                            </p:graphicEl>
                                          </p:spTgt>
                                        </p:tgtEl>
                                        <p:attrNameLst>
                                          <p:attrName>style.visibility</p:attrName>
                                        </p:attrNameLst>
                                      </p:cBhvr>
                                      <p:to>
                                        <p:strVal val="visible"/>
                                      </p:to>
                                    </p:set>
                                    <p:animEffect transition="in" filter="fade">
                                      <p:cBhvr>
                                        <p:cTn id="29" dur="1000"/>
                                        <p:tgtEl>
                                          <p:spTgt spid="6">
                                            <p:graphicEl>
                                              <a:dgm id="{59826474-E7EE-4B1C-941B-9BF1DAD77F3A}"/>
                                            </p:graphicEl>
                                          </p:spTgt>
                                        </p:tgtEl>
                                      </p:cBhvr>
                                    </p:animEffect>
                                    <p:anim calcmode="lin" valueType="num">
                                      <p:cBhvr>
                                        <p:cTn id="30" dur="1000" fill="hold"/>
                                        <p:tgtEl>
                                          <p:spTgt spid="6">
                                            <p:graphicEl>
                                              <a:dgm id="{59826474-E7EE-4B1C-941B-9BF1DAD77F3A}"/>
                                            </p:graphicEl>
                                          </p:spTgt>
                                        </p:tgtEl>
                                        <p:attrNameLst>
                                          <p:attrName>ppt_x</p:attrName>
                                        </p:attrNameLst>
                                      </p:cBhvr>
                                      <p:tavLst>
                                        <p:tav tm="0">
                                          <p:val>
                                            <p:strVal val="#ppt_x"/>
                                          </p:val>
                                        </p:tav>
                                        <p:tav tm="100000">
                                          <p:val>
                                            <p:strVal val="#ppt_x"/>
                                          </p:val>
                                        </p:tav>
                                      </p:tavLst>
                                    </p:anim>
                                    <p:anim calcmode="lin" valueType="num">
                                      <p:cBhvr>
                                        <p:cTn id="31" dur="1000" fill="hold"/>
                                        <p:tgtEl>
                                          <p:spTgt spid="6">
                                            <p:graphicEl>
                                              <a:dgm id="{59826474-E7EE-4B1C-941B-9BF1DAD77F3A}"/>
                                            </p:graphic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6">
                                            <p:graphicEl>
                                              <a:dgm id="{0A1B4615-CBEC-4939-A4DA-B43B22654A7D}"/>
                                            </p:graphicEl>
                                          </p:spTgt>
                                        </p:tgtEl>
                                        <p:attrNameLst>
                                          <p:attrName>style.visibility</p:attrName>
                                        </p:attrNameLst>
                                      </p:cBhvr>
                                      <p:to>
                                        <p:strVal val="visible"/>
                                      </p:to>
                                    </p:set>
                                    <p:animEffect transition="in" filter="fade">
                                      <p:cBhvr>
                                        <p:cTn id="34" dur="1000"/>
                                        <p:tgtEl>
                                          <p:spTgt spid="6">
                                            <p:graphicEl>
                                              <a:dgm id="{0A1B4615-CBEC-4939-A4DA-B43B22654A7D}"/>
                                            </p:graphicEl>
                                          </p:spTgt>
                                        </p:tgtEl>
                                      </p:cBhvr>
                                    </p:animEffect>
                                    <p:anim calcmode="lin" valueType="num">
                                      <p:cBhvr>
                                        <p:cTn id="35" dur="1000" fill="hold"/>
                                        <p:tgtEl>
                                          <p:spTgt spid="6">
                                            <p:graphicEl>
                                              <a:dgm id="{0A1B4615-CBEC-4939-A4DA-B43B22654A7D}"/>
                                            </p:graphicEl>
                                          </p:spTgt>
                                        </p:tgtEl>
                                        <p:attrNameLst>
                                          <p:attrName>ppt_x</p:attrName>
                                        </p:attrNameLst>
                                      </p:cBhvr>
                                      <p:tavLst>
                                        <p:tav tm="0">
                                          <p:val>
                                            <p:strVal val="#ppt_x"/>
                                          </p:val>
                                        </p:tav>
                                        <p:tav tm="100000">
                                          <p:val>
                                            <p:strVal val="#ppt_x"/>
                                          </p:val>
                                        </p:tav>
                                      </p:tavLst>
                                    </p:anim>
                                    <p:anim calcmode="lin" valueType="num">
                                      <p:cBhvr>
                                        <p:cTn id="36" dur="1000" fill="hold"/>
                                        <p:tgtEl>
                                          <p:spTgt spid="6">
                                            <p:graphicEl>
                                              <a:dgm id="{0A1B4615-CBEC-4939-A4DA-B43B22654A7D}"/>
                                            </p:graphic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6">
                                            <p:graphicEl>
                                              <a:dgm id="{F0E4C488-B2A3-44C4-8D37-4C165CA7F3F2}"/>
                                            </p:graphicEl>
                                          </p:spTgt>
                                        </p:tgtEl>
                                        <p:attrNameLst>
                                          <p:attrName>style.visibility</p:attrName>
                                        </p:attrNameLst>
                                      </p:cBhvr>
                                      <p:to>
                                        <p:strVal val="visible"/>
                                      </p:to>
                                    </p:set>
                                    <p:animEffect transition="in" filter="fade">
                                      <p:cBhvr>
                                        <p:cTn id="39" dur="1000"/>
                                        <p:tgtEl>
                                          <p:spTgt spid="6">
                                            <p:graphicEl>
                                              <a:dgm id="{F0E4C488-B2A3-44C4-8D37-4C165CA7F3F2}"/>
                                            </p:graphicEl>
                                          </p:spTgt>
                                        </p:tgtEl>
                                      </p:cBhvr>
                                    </p:animEffect>
                                    <p:anim calcmode="lin" valueType="num">
                                      <p:cBhvr>
                                        <p:cTn id="40" dur="1000" fill="hold"/>
                                        <p:tgtEl>
                                          <p:spTgt spid="6">
                                            <p:graphicEl>
                                              <a:dgm id="{F0E4C488-B2A3-44C4-8D37-4C165CA7F3F2}"/>
                                            </p:graphicEl>
                                          </p:spTgt>
                                        </p:tgtEl>
                                        <p:attrNameLst>
                                          <p:attrName>ppt_x</p:attrName>
                                        </p:attrNameLst>
                                      </p:cBhvr>
                                      <p:tavLst>
                                        <p:tav tm="0">
                                          <p:val>
                                            <p:strVal val="#ppt_x"/>
                                          </p:val>
                                        </p:tav>
                                        <p:tav tm="100000">
                                          <p:val>
                                            <p:strVal val="#ppt_x"/>
                                          </p:val>
                                        </p:tav>
                                      </p:tavLst>
                                    </p:anim>
                                    <p:anim calcmode="lin" valueType="num">
                                      <p:cBhvr>
                                        <p:cTn id="41" dur="1000" fill="hold"/>
                                        <p:tgtEl>
                                          <p:spTgt spid="6">
                                            <p:graphicEl>
                                              <a:dgm id="{F0E4C488-B2A3-44C4-8D37-4C165CA7F3F2}"/>
                                            </p:graphicEl>
                                          </p:spTgt>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6">
                                            <p:graphicEl>
                                              <a:dgm id="{3A20E40C-7088-40FE-B301-F9C6EEA5E9B1}"/>
                                            </p:graphicEl>
                                          </p:spTgt>
                                        </p:tgtEl>
                                        <p:attrNameLst>
                                          <p:attrName>style.visibility</p:attrName>
                                        </p:attrNameLst>
                                      </p:cBhvr>
                                      <p:to>
                                        <p:strVal val="visible"/>
                                      </p:to>
                                    </p:set>
                                    <p:animEffect transition="in" filter="fade">
                                      <p:cBhvr>
                                        <p:cTn id="44" dur="1000"/>
                                        <p:tgtEl>
                                          <p:spTgt spid="6">
                                            <p:graphicEl>
                                              <a:dgm id="{3A20E40C-7088-40FE-B301-F9C6EEA5E9B1}"/>
                                            </p:graphicEl>
                                          </p:spTgt>
                                        </p:tgtEl>
                                      </p:cBhvr>
                                    </p:animEffect>
                                    <p:anim calcmode="lin" valueType="num">
                                      <p:cBhvr>
                                        <p:cTn id="45" dur="1000" fill="hold"/>
                                        <p:tgtEl>
                                          <p:spTgt spid="6">
                                            <p:graphicEl>
                                              <a:dgm id="{3A20E40C-7088-40FE-B301-F9C6EEA5E9B1}"/>
                                            </p:graphicEl>
                                          </p:spTgt>
                                        </p:tgtEl>
                                        <p:attrNameLst>
                                          <p:attrName>ppt_x</p:attrName>
                                        </p:attrNameLst>
                                      </p:cBhvr>
                                      <p:tavLst>
                                        <p:tav tm="0">
                                          <p:val>
                                            <p:strVal val="#ppt_x"/>
                                          </p:val>
                                        </p:tav>
                                        <p:tav tm="100000">
                                          <p:val>
                                            <p:strVal val="#ppt_x"/>
                                          </p:val>
                                        </p:tav>
                                      </p:tavLst>
                                    </p:anim>
                                    <p:anim calcmode="lin" valueType="num">
                                      <p:cBhvr>
                                        <p:cTn id="46" dur="1000" fill="hold"/>
                                        <p:tgtEl>
                                          <p:spTgt spid="6">
                                            <p:graphicEl>
                                              <a:dgm id="{3A20E40C-7088-40FE-B301-F9C6EEA5E9B1}"/>
                                            </p:graphicEl>
                                          </p:spTgt>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6">
                                            <p:graphicEl>
                                              <a:dgm id="{43FAF1DF-BC35-4666-99CA-1AF8D9F32E07}"/>
                                            </p:graphicEl>
                                          </p:spTgt>
                                        </p:tgtEl>
                                        <p:attrNameLst>
                                          <p:attrName>style.visibility</p:attrName>
                                        </p:attrNameLst>
                                      </p:cBhvr>
                                      <p:to>
                                        <p:strVal val="visible"/>
                                      </p:to>
                                    </p:set>
                                    <p:animEffect transition="in" filter="fade">
                                      <p:cBhvr>
                                        <p:cTn id="49" dur="1000"/>
                                        <p:tgtEl>
                                          <p:spTgt spid="6">
                                            <p:graphicEl>
                                              <a:dgm id="{43FAF1DF-BC35-4666-99CA-1AF8D9F32E07}"/>
                                            </p:graphicEl>
                                          </p:spTgt>
                                        </p:tgtEl>
                                      </p:cBhvr>
                                    </p:animEffect>
                                    <p:anim calcmode="lin" valueType="num">
                                      <p:cBhvr>
                                        <p:cTn id="50" dur="1000" fill="hold"/>
                                        <p:tgtEl>
                                          <p:spTgt spid="6">
                                            <p:graphicEl>
                                              <a:dgm id="{43FAF1DF-BC35-4666-99CA-1AF8D9F32E07}"/>
                                            </p:graphicEl>
                                          </p:spTgt>
                                        </p:tgtEl>
                                        <p:attrNameLst>
                                          <p:attrName>ppt_x</p:attrName>
                                        </p:attrNameLst>
                                      </p:cBhvr>
                                      <p:tavLst>
                                        <p:tav tm="0">
                                          <p:val>
                                            <p:strVal val="#ppt_x"/>
                                          </p:val>
                                        </p:tav>
                                        <p:tav tm="100000">
                                          <p:val>
                                            <p:strVal val="#ppt_x"/>
                                          </p:val>
                                        </p:tav>
                                      </p:tavLst>
                                    </p:anim>
                                    <p:anim calcmode="lin" valueType="num">
                                      <p:cBhvr>
                                        <p:cTn id="51" dur="1000" fill="hold"/>
                                        <p:tgtEl>
                                          <p:spTgt spid="6">
                                            <p:graphicEl>
                                              <a:dgm id="{43FAF1DF-BC35-4666-99CA-1AF8D9F32E07}"/>
                                            </p:graphicEl>
                                          </p:spTgt>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6">
                                            <p:graphicEl>
                                              <a:dgm id="{D6EE096B-5D6C-4749-9178-E6C3ADB02ABB}"/>
                                            </p:graphicEl>
                                          </p:spTgt>
                                        </p:tgtEl>
                                        <p:attrNameLst>
                                          <p:attrName>style.visibility</p:attrName>
                                        </p:attrNameLst>
                                      </p:cBhvr>
                                      <p:to>
                                        <p:strVal val="visible"/>
                                      </p:to>
                                    </p:set>
                                    <p:animEffect transition="in" filter="fade">
                                      <p:cBhvr>
                                        <p:cTn id="54" dur="1000"/>
                                        <p:tgtEl>
                                          <p:spTgt spid="6">
                                            <p:graphicEl>
                                              <a:dgm id="{D6EE096B-5D6C-4749-9178-E6C3ADB02ABB}"/>
                                            </p:graphicEl>
                                          </p:spTgt>
                                        </p:tgtEl>
                                      </p:cBhvr>
                                    </p:animEffect>
                                    <p:anim calcmode="lin" valueType="num">
                                      <p:cBhvr>
                                        <p:cTn id="55" dur="1000" fill="hold"/>
                                        <p:tgtEl>
                                          <p:spTgt spid="6">
                                            <p:graphicEl>
                                              <a:dgm id="{D6EE096B-5D6C-4749-9178-E6C3ADB02ABB}"/>
                                            </p:graphicEl>
                                          </p:spTgt>
                                        </p:tgtEl>
                                        <p:attrNameLst>
                                          <p:attrName>ppt_x</p:attrName>
                                        </p:attrNameLst>
                                      </p:cBhvr>
                                      <p:tavLst>
                                        <p:tav tm="0">
                                          <p:val>
                                            <p:strVal val="#ppt_x"/>
                                          </p:val>
                                        </p:tav>
                                        <p:tav tm="100000">
                                          <p:val>
                                            <p:strVal val="#ppt_x"/>
                                          </p:val>
                                        </p:tav>
                                      </p:tavLst>
                                    </p:anim>
                                    <p:anim calcmode="lin" valueType="num">
                                      <p:cBhvr>
                                        <p:cTn id="56" dur="1000" fill="hold"/>
                                        <p:tgtEl>
                                          <p:spTgt spid="6">
                                            <p:graphicEl>
                                              <a:dgm id="{D6EE096B-5D6C-4749-9178-E6C3ADB02ABB}"/>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uiExpand="1">
        <p:bldSub>
          <a:bldDgm/>
        </p:bldSub>
      </p:bldGraphic>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00"/>
            <a:ext cx="7520940" cy="548640"/>
          </a:xfrm>
        </p:spPr>
        <p:txBody>
          <a:bodyPr/>
          <a:lstStyle/>
          <a:p>
            <a:pPr algn="ctr"/>
            <a:r>
              <a:rPr lang="en-US" dirty="0" smtClean="0"/>
              <a:t>Thank you to partners </a:t>
            </a:r>
            <a:endParaRPr lang="en-US" dirty="0"/>
          </a:p>
        </p:txBody>
      </p:sp>
      <p:sp>
        <p:nvSpPr>
          <p:cNvPr id="3" name="Content Placeholder 2"/>
          <p:cNvSpPr>
            <a:spLocks noGrp="1"/>
          </p:cNvSpPr>
          <p:nvPr>
            <p:ph idx="1"/>
          </p:nvPr>
        </p:nvSpPr>
        <p:spPr>
          <a:xfrm>
            <a:off x="784860" y="611151"/>
            <a:ext cx="7597140" cy="3579849"/>
          </a:xfrm>
        </p:spPr>
        <p:txBody>
          <a:bodyPr>
            <a:normAutofit/>
          </a:bodyPr>
          <a:lstStyle/>
          <a:p>
            <a:pPr lvl="0"/>
            <a:endParaRPr lang="en-US" sz="2000" dirty="0" smtClean="0">
              <a:solidFill>
                <a:prstClr val="black"/>
              </a:solidFill>
            </a:endParaRPr>
          </a:p>
          <a:p>
            <a:pPr lvl="0"/>
            <a:endParaRPr lang="en-US" sz="2000" dirty="0">
              <a:solidFill>
                <a:prstClr val="black"/>
              </a:solidFill>
            </a:endParaRPr>
          </a:p>
          <a:p>
            <a:pPr lvl="0"/>
            <a:endParaRPr lang="en-US" sz="2000" dirty="0" smtClean="0">
              <a:solidFill>
                <a:prstClr val="black"/>
              </a:solidFill>
            </a:endParaRPr>
          </a:p>
          <a:p>
            <a:pPr lvl="0"/>
            <a:endParaRPr lang="en-US" sz="2000" dirty="0">
              <a:solidFill>
                <a:prstClr val="black"/>
              </a:solidFill>
            </a:endParaRPr>
          </a:p>
          <a:p>
            <a:pPr indent="-3175"/>
            <a:r>
              <a:rPr lang="en-US" dirty="0" smtClean="0">
                <a:latin typeface="Georgia"/>
                <a:ea typeface="Calibri"/>
                <a:cs typeface="Times New Roman"/>
              </a:rPr>
              <a:t>This </a:t>
            </a:r>
            <a:r>
              <a:rPr lang="en-US" dirty="0">
                <a:latin typeface="Georgia"/>
                <a:ea typeface="Calibri"/>
                <a:cs typeface="Times New Roman"/>
              </a:rPr>
              <a:t>project was supported by Grant No. 2011-GW-AX-K004 awarded by the Office on Violence against Women, U.S. </a:t>
            </a:r>
            <a:r>
              <a:rPr lang="en-US" dirty="0" smtClean="0">
                <a:latin typeface="Georgia"/>
                <a:ea typeface="Calibri"/>
                <a:cs typeface="Times New Roman"/>
              </a:rPr>
              <a:t>Department </a:t>
            </a:r>
            <a:r>
              <a:rPr lang="en-US" dirty="0">
                <a:latin typeface="Georgia"/>
                <a:ea typeface="Calibri"/>
                <a:cs typeface="Times New Roman"/>
              </a:rPr>
              <a:t>of Justice. The opinions, findings, conclusions, </a:t>
            </a:r>
            <a:r>
              <a:rPr lang="en-US" dirty="0" smtClean="0">
                <a:latin typeface="Georgia"/>
                <a:ea typeface="Calibri"/>
                <a:cs typeface="Times New Roman"/>
              </a:rPr>
              <a:t>and recommendations </a:t>
            </a:r>
            <a:r>
              <a:rPr lang="en-US" dirty="0">
                <a:latin typeface="Georgia"/>
                <a:ea typeface="Calibri"/>
                <a:cs typeface="Times New Roman"/>
              </a:rPr>
              <a:t>expressed in </a:t>
            </a:r>
            <a:r>
              <a:rPr lang="en-US" dirty="0" smtClean="0">
                <a:latin typeface="Georgia"/>
                <a:ea typeface="Calibri"/>
                <a:cs typeface="Times New Roman"/>
              </a:rPr>
              <a:t>this publication/program/exhibition </a:t>
            </a:r>
            <a:r>
              <a:rPr lang="en-US" dirty="0">
                <a:latin typeface="Georgia"/>
                <a:ea typeface="Calibri"/>
                <a:cs typeface="Times New Roman"/>
              </a:rPr>
              <a:t>are those of the author(s) and do not necessarily reflect the views of the Department of Justice, Office on Violence against Women.</a:t>
            </a:r>
            <a:endParaRPr lang="en-US" dirty="0"/>
          </a:p>
        </p:txBody>
      </p:sp>
    </p:spTree>
    <p:extLst>
      <p:ext uri="{BB962C8B-B14F-4D97-AF65-F5344CB8AC3E}">
        <p14:creationId xmlns:p14="http://schemas.microsoft.com/office/powerpoint/2010/main" val="1927191160"/>
      </p:ext>
    </p:extLst>
  </p:cSld>
  <p:clrMapOvr>
    <a:masterClrMapping/>
  </p:clrMapOvr>
  <mc:AlternateContent xmlns:mc="http://schemas.openxmlformats.org/markup-compatibility/2006" xmlns:p14="http://schemas.microsoft.com/office/powerpoint/2010/main">
    <mc:Choice Requires="p14">
      <p:transition spd="slow" p14:dur="15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Terminology Used</a:t>
            </a:r>
            <a:endParaRPr lang="en-US" dirty="0"/>
          </a:p>
        </p:txBody>
      </p:sp>
      <p:sp>
        <p:nvSpPr>
          <p:cNvPr id="3" name="Content Placeholder 2"/>
          <p:cNvSpPr>
            <a:spLocks noGrp="1"/>
          </p:cNvSpPr>
          <p:nvPr>
            <p:ph idx="1"/>
          </p:nvPr>
        </p:nvSpPr>
        <p:spPr>
          <a:xfrm>
            <a:off x="838200" y="838200"/>
            <a:ext cx="7520940" cy="4309571"/>
          </a:xfrm>
        </p:spPr>
        <p:txBody>
          <a:bodyPr>
            <a:normAutofit lnSpcReduction="10000"/>
          </a:bodyPr>
          <a:lstStyle/>
          <a:p>
            <a:r>
              <a:rPr lang="en-US" sz="2400" dirty="0" smtClean="0">
                <a:latin typeface="Arial" pitchFamily="34" charset="0"/>
                <a:cs typeface="Arial" pitchFamily="34" charset="0"/>
              </a:rPr>
              <a:t>Teen</a:t>
            </a:r>
            <a:r>
              <a:rPr lang="en-US" sz="2000" dirty="0" smtClean="0">
                <a:latin typeface="Arial" pitchFamily="34" charset="0"/>
                <a:cs typeface="Arial" pitchFamily="34" charset="0"/>
              </a:rPr>
              <a:t> defined as: </a:t>
            </a:r>
            <a:endParaRPr lang="en-US" sz="2000" dirty="0">
              <a:latin typeface="Arial" pitchFamily="34" charset="0"/>
              <a:cs typeface="Arial" pitchFamily="34" charset="0"/>
            </a:endParaRPr>
          </a:p>
          <a:p>
            <a:pPr lvl="1"/>
            <a:r>
              <a:rPr lang="en-US" sz="2000" dirty="0">
                <a:latin typeface="Arial" pitchFamily="34" charset="0"/>
                <a:cs typeface="Arial" pitchFamily="34" charset="0"/>
              </a:rPr>
              <a:t>15 to 19 </a:t>
            </a:r>
            <a:r>
              <a:rPr lang="en-US" sz="2000" dirty="0" smtClean="0">
                <a:latin typeface="Arial" pitchFamily="34" charset="0"/>
                <a:cs typeface="Arial" pitchFamily="34" charset="0"/>
              </a:rPr>
              <a:t>years old</a:t>
            </a:r>
            <a:endParaRPr lang="en-US" sz="2000" dirty="0">
              <a:latin typeface="Arial" pitchFamily="34" charset="0"/>
              <a:cs typeface="Arial" pitchFamily="34" charset="0"/>
            </a:endParaRPr>
          </a:p>
          <a:p>
            <a:r>
              <a:rPr lang="en-US" sz="2400" dirty="0" smtClean="0">
                <a:latin typeface="Arial" pitchFamily="34" charset="0"/>
                <a:cs typeface="Arial" pitchFamily="34" charset="0"/>
              </a:rPr>
              <a:t>Parent/Guardian</a:t>
            </a:r>
            <a:r>
              <a:rPr lang="en-US" sz="2000" dirty="0" smtClean="0">
                <a:latin typeface="Arial" pitchFamily="34" charset="0"/>
                <a:cs typeface="Arial" pitchFamily="34" charset="0"/>
              </a:rPr>
              <a:t> defined as: </a:t>
            </a:r>
            <a:endParaRPr lang="en-US" sz="2000" dirty="0">
              <a:latin typeface="Arial" pitchFamily="34" charset="0"/>
              <a:cs typeface="Arial" pitchFamily="34" charset="0"/>
            </a:endParaRPr>
          </a:p>
          <a:p>
            <a:pPr lvl="1"/>
            <a:r>
              <a:rPr lang="en-US" sz="2000" dirty="0" smtClean="0">
                <a:latin typeface="Arial" pitchFamily="34" charset="0"/>
                <a:cs typeface="Arial" pitchFamily="34" charset="0"/>
              </a:rPr>
              <a:t>Respondents </a:t>
            </a:r>
            <a:r>
              <a:rPr lang="en-US" sz="2000" dirty="0">
                <a:latin typeface="Arial" pitchFamily="34" charset="0"/>
                <a:cs typeface="Arial" pitchFamily="34" charset="0"/>
              </a:rPr>
              <a:t>who have </a:t>
            </a:r>
            <a:r>
              <a:rPr lang="en-US" sz="2000" dirty="0" smtClean="0">
                <a:latin typeface="Arial" pitchFamily="34" charset="0"/>
                <a:cs typeface="Arial" pitchFamily="34" charset="0"/>
              </a:rPr>
              <a:t>guardianship of a </a:t>
            </a:r>
            <a:r>
              <a:rPr lang="en-US" sz="2000" dirty="0">
                <a:latin typeface="Arial" pitchFamily="34" charset="0"/>
                <a:cs typeface="Arial" pitchFamily="34" charset="0"/>
              </a:rPr>
              <a:t>child attending the Early College Academy</a:t>
            </a:r>
          </a:p>
          <a:p>
            <a:r>
              <a:rPr lang="en-US" sz="2400" dirty="0" smtClean="0">
                <a:latin typeface="Arial" pitchFamily="34" charset="0"/>
                <a:cs typeface="Arial" pitchFamily="34" charset="0"/>
              </a:rPr>
              <a:t>Staff </a:t>
            </a:r>
            <a:r>
              <a:rPr lang="en-US" sz="2000" dirty="0" smtClean="0">
                <a:latin typeface="Arial" pitchFamily="34" charset="0"/>
                <a:cs typeface="Arial" pitchFamily="34" charset="0"/>
              </a:rPr>
              <a:t>defined as:</a:t>
            </a:r>
            <a:endParaRPr lang="en-US" sz="2000" dirty="0">
              <a:latin typeface="Arial" pitchFamily="34" charset="0"/>
              <a:cs typeface="Arial" pitchFamily="34" charset="0"/>
            </a:endParaRPr>
          </a:p>
          <a:p>
            <a:pPr lvl="1"/>
            <a:r>
              <a:rPr lang="en-US" sz="2000" dirty="0" smtClean="0">
                <a:latin typeface="Arial" pitchFamily="34" charset="0"/>
                <a:cs typeface="Arial" pitchFamily="34" charset="0"/>
              </a:rPr>
              <a:t>Respondents </a:t>
            </a:r>
            <a:r>
              <a:rPr lang="en-US" sz="2000" dirty="0">
                <a:latin typeface="Arial" pitchFamily="34" charset="0"/>
                <a:cs typeface="Arial" pitchFamily="34" charset="0"/>
              </a:rPr>
              <a:t>who </a:t>
            </a:r>
            <a:r>
              <a:rPr lang="en-US" sz="2000" dirty="0" smtClean="0">
                <a:latin typeface="Arial" pitchFamily="34" charset="0"/>
                <a:cs typeface="Arial" pitchFamily="34" charset="0"/>
              </a:rPr>
              <a:t>are employed by </a:t>
            </a:r>
            <a:r>
              <a:rPr lang="en-US" sz="2000" dirty="0">
                <a:latin typeface="Arial" pitchFamily="34" charset="0"/>
                <a:cs typeface="Arial" pitchFamily="34" charset="0"/>
              </a:rPr>
              <a:t>NAYA</a:t>
            </a:r>
          </a:p>
          <a:p>
            <a:r>
              <a:rPr lang="en-US" sz="2400" dirty="0">
                <a:latin typeface="Arial" pitchFamily="34" charset="0"/>
                <a:cs typeface="Arial" pitchFamily="34" charset="0"/>
              </a:rPr>
              <a:t>Dating </a:t>
            </a:r>
            <a:r>
              <a:rPr lang="en-US" sz="2400" dirty="0" smtClean="0">
                <a:latin typeface="Arial" pitchFamily="34" charset="0"/>
                <a:cs typeface="Arial" pitchFamily="34" charset="0"/>
              </a:rPr>
              <a:t>Relationship </a:t>
            </a:r>
            <a:r>
              <a:rPr lang="en-US" sz="2000" dirty="0" smtClean="0">
                <a:latin typeface="Arial" pitchFamily="34" charset="0"/>
                <a:cs typeface="Arial" pitchFamily="34" charset="0"/>
              </a:rPr>
              <a:t>defined as: </a:t>
            </a:r>
            <a:endParaRPr lang="en-US" sz="2000" dirty="0">
              <a:latin typeface="Arial" pitchFamily="34" charset="0"/>
              <a:cs typeface="Arial" pitchFamily="34" charset="0"/>
            </a:endParaRPr>
          </a:p>
          <a:p>
            <a:pPr lvl="1"/>
            <a:r>
              <a:rPr lang="en-US" sz="2000" dirty="0">
                <a:latin typeface="Arial" pitchFamily="34" charset="0"/>
                <a:cs typeface="Arial" pitchFamily="34" charset="0"/>
              </a:rPr>
              <a:t>A “boyfriend/girlfriend” </a:t>
            </a:r>
            <a:r>
              <a:rPr lang="en-US" sz="2000" dirty="0" smtClean="0">
                <a:latin typeface="Arial" pitchFamily="34" charset="0"/>
                <a:cs typeface="Arial" pitchFamily="34" charset="0"/>
              </a:rPr>
              <a:t>relationship</a:t>
            </a:r>
          </a:p>
          <a:p>
            <a:pPr lvl="1"/>
            <a:r>
              <a:rPr lang="en-US" sz="2000" dirty="0">
                <a:latin typeface="Arial" pitchFamily="34" charset="0"/>
                <a:cs typeface="Arial" pitchFamily="34" charset="0"/>
              </a:rPr>
              <a:t>A</a:t>
            </a:r>
            <a:r>
              <a:rPr lang="en-US" sz="2000" dirty="0" smtClean="0">
                <a:latin typeface="Arial" pitchFamily="34" charset="0"/>
                <a:cs typeface="Arial" pitchFamily="34" charset="0"/>
              </a:rPr>
              <a:t>lso referred to by </a:t>
            </a:r>
            <a:r>
              <a:rPr lang="en-US" sz="2000" dirty="0">
                <a:latin typeface="Arial" pitchFamily="34" charset="0"/>
                <a:cs typeface="Arial" pitchFamily="34" charset="0"/>
              </a:rPr>
              <a:t>teens </a:t>
            </a:r>
            <a:r>
              <a:rPr lang="en-US" sz="2000" dirty="0" smtClean="0">
                <a:latin typeface="Arial" pitchFamily="34" charset="0"/>
                <a:cs typeface="Arial" pitchFamily="34" charset="0"/>
              </a:rPr>
              <a:t>as, “hooking up”</a:t>
            </a:r>
          </a:p>
          <a:p>
            <a:pPr marL="0" lvl="1" indent="0">
              <a:buNone/>
            </a:pPr>
            <a:r>
              <a:rPr lang="en-US" sz="2400" b="1" dirty="0" smtClean="0">
                <a:latin typeface="Arial" pitchFamily="34" charset="0"/>
                <a:cs typeface="Arial" pitchFamily="34" charset="0"/>
              </a:rPr>
              <a:t>TDV</a:t>
            </a:r>
            <a:r>
              <a:rPr lang="en-US" sz="2400" dirty="0" smtClean="0">
                <a:latin typeface="Arial" pitchFamily="34" charset="0"/>
                <a:cs typeface="Arial" pitchFamily="34" charset="0"/>
              </a:rPr>
              <a:t> </a:t>
            </a:r>
            <a:r>
              <a:rPr lang="en-US" sz="2000" dirty="0" smtClean="0">
                <a:latin typeface="Arial" pitchFamily="34" charset="0"/>
                <a:cs typeface="Arial" pitchFamily="34" charset="0"/>
              </a:rPr>
              <a:t>defined as:</a:t>
            </a:r>
          </a:p>
          <a:p>
            <a:pPr lvl="1"/>
            <a:r>
              <a:rPr lang="en-US" sz="2000" dirty="0" smtClean="0">
                <a:latin typeface="Arial" pitchFamily="34" charset="0"/>
                <a:cs typeface="Arial" pitchFamily="34" charset="0"/>
              </a:rPr>
              <a:t>Teen Dating Violence</a:t>
            </a:r>
            <a:endParaRPr lang="en-US" sz="2000"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3229805757"/>
      </p:ext>
    </p:extLst>
  </p:cSld>
  <p:clrMapOvr>
    <a:masterClrMapping/>
  </p:clrMapOvr>
  <mc:AlternateContent xmlns:mc="http://schemas.openxmlformats.org/markup-compatibility/2006" xmlns:p14="http://schemas.microsoft.com/office/powerpoint/2010/main">
    <mc:Choice Requires="p14">
      <p:transition spd="slow" p14:dur="15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anim calcmode="lin" valueType="num">
                                      <p:cBhvr>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anim calcmode="lin" valueType="num">
                                      <p:cBhvr>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500"/>
                                        <p:tgtEl>
                                          <p:spTgt spid="3">
                                            <p:txEl>
                                              <p:pRg st="2" end="2"/>
                                            </p:txEl>
                                          </p:spTgt>
                                        </p:tgtEl>
                                      </p:cBhvr>
                                    </p:animEffect>
                                    <p:anim calcmode="lin" valueType="num">
                                      <p:cBhvr>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500" fill="hold"/>
                                        <p:tgtEl>
                                          <p:spTgt spid="3">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500"/>
                                        <p:tgtEl>
                                          <p:spTgt spid="3">
                                            <p:txEl>
                                              <p:pRg st="3" end="3"/>
                                            </p:txEl>
                                          </p:spTgt>
                                        </p:tgtEl>
                                      </p:cBhvr>
                                    </p:animEffect>
                                    <p:anim calcmode="lin" valueType="num">
                                      <p:cBhvr>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500"/>
                                        <p:tgtEl>
                                          <p:spTgt spid="3">
                                            <p:txEl>
                                              <p:pRg st="4" end="4"/>
                                            </p:txEl>
                                          </p:spTgt>
                                        </p:tgtEl>
                                      </p:cBhvr>
                                    </p:animEffect>
                                    <p:anim calcmode="lin" valueType="num">
                                      <p:cBhvr>
                                        <p:cTn id="3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500" fill="hold"/>
                                        <p:tgtEl>
                                          <p:spTgt spid="3">
                                            <p:txEl>
                                              <p:pRg st="4" end="4"/>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500"/>
                                        <p:tgtEl>
                                          <p:spTgt spid="3">
                                            <p:txEl>
                                              <p:pRg st="5" end="5"/>
                                            </p:txEl>
                                          </p:spTgt>
                                        </p:tgtEl>
                                      </p:cBhvr>
                                    </p:animEffect>
                                    <p:anim calcmode="lin" valueType="num">
                                      <p:cBhvr>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fade">
                                      <p:cBhvr>
                                        <p:cTn id="50" dur="1000"/>
                                        <p:tgtEl>
                                          <p:spTgt spid="3">
                                            <p:txEl>
                                              <p:pRg st="6" end="6"/>
                                            </p:txEl>
                                          </p:spTgt>
                                        </p:tgtEl>
                                      </p:cBhvr>
                                    </p:animEffect>
                                    <p:anim calcmode="lin" valueType="num">
                                      <p:cBhvr>
                                        <p:cTn id="5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1000"/>
                                        <p:tgtEl>
                                          <p:spTgt spid="3">
                                            <p:txEl>
                                              <p:pRg st="7" end="7"/>
                                            </p:txEl>
                                          </p:spTgt>
                                        </p:tgtEl>
                                      </p:cBhvr>
                                    </p:animEffect>
                                    <p:anim calcmode="lin" valueType="num">
                                      <p:cBhvr>
                                        <p:cTn id="5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Effect transition="in" filter="fade">
                                      <p:cBhvr>
                                        <p:cTn id="60" dur="1000"/>
                                        <p:tgtEl>
                                          <p:spTgt spid="3">
                                            <p:txEl>
                                              <p:pRg st="8" end="8"/>
                                            </p:txEl>
                                          </p:spTgt>
                                        </p:tgtEl>
                                      </p:cBhvr>
                                    </p:animEffect>
                                    <p:anim calcmode="lin" valueType="num">
                                      <p:cBhvr>
                                        <p:cTn id="6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Effect transition="in" filter="fade">
                                      <p:cBhvr>
                                        <p:cTn id="67" dur="1000"/>
                                        <p:tgtEl>
                                          <p:spTgt spid="3">
                                            <p:txEl>
                                              <p:pRg st="9" end="9"/>
                                            </p:txEl>
                                          </p:spTgt>
                                        </p:tgtEl>
                                      </p:cBhvr>
                                    </p:animEffect>
                                    <p:anim calcmode="lin" valueType="num">
                                      <p:cBhvr>
                                        <p:cTn id="6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9" end="9"/>
                                            </p:txEl>
                                          </p:spTgt>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3">
                                            <p:txEl>
                                              <p:pRg st="10" end="10"/>
                                            </p:txEl>
                                          </p:spTgt>
                                        </p:tgtEl>
                                        <p:attrNameLst>
                                          <p:attrName>style.visibility</p:attrName>
                                        </p:attrNameLst>
                                      </p:cBhvr>
                                      <p:to>
                                        <p:strVal val="visible"/>
                                      </p:to>
                                    </p:set>
                                    <p:animEffect transition="in" filter="fade">
                                      <p:cBhvr>
                                        <p:cTn id="72" dur="1000"/>
                                        <p:tgtEl>
                                          <p:spTgt spid="3">
                                            <p:txEl>
                                              <p:pRg st="10" end="10"/>
                                            </p:txEl>
                                          </p:spTgt>
                                        </p:tgtEl>
                                      </p:cBhvr>
                                    </p:animEffect>
                                    <p:anim calcmode="lin" valueType="num">
                                      <p:cBhvr>
                                        <p:cTn id="7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4"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Student RESPONDENT </a:t>
            </a:r>
            <a:r>
              <a:rPr lang="en-US" dirty="0"/>
              <a:t>DEMOGRAPHICS </a:t>
            </a:r>
          </a:p>
        </p:txBody>
      </p:sp>
      <p:graphicFrame>
        <p:nvGraphicFramePr>
          <p:cNvPr id="6" name="Content Placeholder 9"/>
          <p:cNvGraphicFramePr>
            <a:graphicFrameLocks noGrp="1"/>
          </p:cNvGraphicFramePr>
          <p:nvPr>
            <p:ph idx="1"/>
            <p:extLst>
              <p:ext uri="{D42A27DB-BD31-4B8C-83A1-F6EECF244321}">
                <p14:modId xmlns:p14="http://schemas.microsoft.com/office/powerpoint/2010/main" val="855909302"/>
              </p:ext>
            </p:extLst>
          </p:nvPr>
        </p:nvGraphicFramePr>
        <p:xfrm>
          <a:off x="2362200" y="2438400"/>
          <a:ext cx="5410200" cy="3048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8"/>
          <p:cNvGraphicFramePr>
            <a:graphicFrameLocks noGrp="1"/>
          </p:cNvGraphicFramePr>
          <p:nvPr>
            <p:ph sz="half" idx="4294967295"/>
            <p:extLst>
              <p:ext uri="{D42A27DB-BD31-4B8C-83A1-F6EECF244321}">
                <p14:modId xmlns:p14="http://schemas.microsoft.com/office/powerpoint/2010/main" val="704954845"/>
              </p:ext>
            </p:extLst>
          </p:nvPr>
        </p:nvGraphicFramePr>
        <p:xfrm>
          <a:off x="152400" y="1600200"/>
          <a:ext cx="2286000" cy="2514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p:cNvGraphicFramePr/>
          <p:nvPr>
            <p:extLst>
              <p:ext uri="{D42A27DB-BD31-4B8C-83A1-F6EECF244321}">
                <p14:modId xmlns:p14="http://schemas.microsoft.com/office/powerpoint/2010/main" val="1369657926"/>
              </p:ext>
            </p:extLst>
          </p:nvPr>
        </p:nvGraphicFramePr>
        <p:xfrm>
          <a:off x="5029200" y="838200"/>
          <a:ext cx="4762500" cy="2133600"/>
        </p:xfrm>
        <a:graphic>
          <a:graphicData uri="http://schemas.openxmlformats.org/drawingml/2006/chart">
            <c:chart xmlns:c="http://schemas.openxmlformats.org/drawingml/2006/chart" xmlns:r="http://schemas.openxmlformats.org/officeDocument/2006/relationships" r:id="rId5"/>
          </a:graphicData>
        </a:graphic>
      </p:graphicFrame>
      <p:sp>
        <p:nvSpPr>
          <p:cNvPr id="9" name="Rectangle 8"/>
          <p:cNvSpPr/>
          <p:nvPr/>
        </p:nvSpPr>
        <p:spPr>
          <a:xfrm>
            <a:off x="304800" y="5105400"/>
            <a:ext cx="8610600" cy="1569660"/>
          </a:xfrm>
          <a:prstGeom prst="rect">
            <a:avLst/>
          </a:prstGeom>
        </p:spPr>
        <p:txBody>
          <a:bodyPr wrap="square">
            <a:spAutoFit/>
          </a:bodyPr>
          <a:lstStyle/>
          <a:p>
            <a:pPr algn="ctr"/>
            <a:r>
              <a:rPr lang="en-US" sz="2400" dirty="0">
                <a:latin typeface="Arial" pitchFamily="34" charset="0"/>
                <a:cs typeface="Arial" pitchFamily="34" charset="0"/>
              </a:rPr>
              <a:t>Question </a:t>
            </a:r>
            <a:r>
              <a:rPr lang="en-US" sz="2400" dirty="0" smtClean="0">
                <a:latin typeface="Arial" pitchFamily="34" charset="0"/>
                <a:cs typeface="Arial" pitchFamily="34" charset="0"/>
              </a:rPr>
              <a:t>posed to </a:t>
            </a:r>
            <a:r>
              <a:rPr lang="en-US" sz="2400" dirty="0">
                <a:latin typeface="Arial" pitchFamily="34" charset="0"/>
                <a:cs typeface="Arial" pitchFamily="34" charset="0"/>
              </a:rPr>
              <a:t>students: </a:t>
            </a:r>
            <a:endParaRPr lang="en-US" sz="2400" dirty="0" smtClean="0">
              <a:latin typeface="Arial" pitchFamily="34" charset="0"/>
              <a:cs typeface="Arial" pitchFamily="34" charset="0"/>
            </a:endParaRPr>
          </a:p>
          <a:p>
            <a:pPr algn="ctr"/>
            <a:r>
              <a:rPr lang="en-US" sz="2400" dirty="0" smtClean="0">
                <a:latin typeface="Arial" pitchFamily="34" charset="0"/>
                <a:cs typeface="Arial" pitchFamily="34" charset="0"/>
              </a:rPr>
              <a:t>#</a:t>
            </a:r>
            <a:r>
              <a:rPr lang="en-US" sz="2400" dirty="0">
                <a:latin typeface="Arial" pitchFamily="34" charset="0"/>
                <a:cs typeface="Arial" pitchFamily="34" charset="0"/>
              </a:rPr>
              <a:t>1 </a:t>
            </a:r>
            <a:r>
              <a:rPr lang="en-US" sz="2400" dirty="0" smtClean="0">
                <a:latin typeface="Arial" pitchFamily="34" charset="0"/>
                <a:cs typeface="Arial" pitchFamily="34" charset="0"/>
              </a:rPr>
              <a:t>What </a:t>
            </a:r>
            <a:r>
              <a:rPr lang="en-US" sz="2400" dirty="0">
                <a:latin typeface="Arial" pitchFamily="34" charset="0"/>
                <a:cs typeface="Arial" pitchFamily="34" charset="0"/>
              </a:rPr>
              <a:t>is your age? </a:t>
            </a:r>
            <a:endParaRPr lang="en-US" sz="2400" dirty="0" smtClean="0">
              <a:latin typeface="Arial" pitchFamily="34" charset="0"/>
              <a:cs typeface="Arial" pitchFamily="34" charset="0"/>
            </a:endParaRPr>
          </a:p>
          <a:p>
            <a:pPr algn="ctr"/>
            <a:r>
              <a:rPr lang="en-US" sz="2400" dirty="0" smtClean="0">
                <a:latin typeface="Arial" pitchFamily="34" charset="0"/>
                <a:cs typeface="Arial" pitchFamily="34" charset="0"/>
              </a:rPr>
              <a:t>#</a:t>
            </a:r>
            <a:r>
              <a:rPr lang="en-US" sz="2400" dirty="0">
                <a:latin typeface="Arial" pitchFamily="34" charset="0"/>
                <a:cs typeface="Arial" pitchFamily="34" charset="0"/>
              </a:rPr>
              <a:t>2 What is your gender? </a:t>
            </a:r>
            <a:endParaRPr lang="en-US" sz="2400" dirty="0" smtClean="0">
              <a:latin typeface="Arial" pitchFamily="34" charset="0"/>
              <a:cs typeface="Arial" pitchFamily="34" charset="0"/>
            </a:endParaRPr>
          </a:p>
          <a:p>
            <a:pPr algn="ctr"/>
            <a:r>
              <a:rPr lang="en-US" sz="2400" dirty="0" smtClean="0">
                <a:latin typeface="Arial" pitchFamily="34" charset="0"/>
                <a:cs typeface="Arial" pitchFamily="34" charset="0"/>
              </a:rPr>
              <a:t>#</a:t>
            </a:r>
            <a:r>
              <a:rPr lang="en-US" sz="2400" dirty="0">
                <a:latin typeface="Arial" pitchFamily="34" charset="0"/>
                <a:cs typeface="Arial" pitchFamily="34" charset="0"/>
              </a:rPr>
              <a:t>3 How do you </a:t>
            </a:r>
            <a:r>
              <a:rPr lang="en-US" sz="2400" dirty="0" smtClean="0">
                <a:latin typeface="Arial" pitchFamily="34" charset="0"/>
                <a:cs typeface="Arial" pitchFamily="34" charset="0"/>
              </a:rPr>
              <a:t>identify (ethnicity)?  </a:t>
            </a:r>
            <a:endParaRPr lang="en-US" sz="2400" dirty="0">
              <a:latin typeface="Arial" pitchFamily="34" charset="0"/>
              <a:cs typeface="Arial" pitchFamily="34" charset="0"/>
            </a:endParaRPr>
          </a:p>
        </p:txBody>
      </p:sp>
      <p:sp>
        <p:nvSpPr>
          <p:cNvPr id="11" name="TextBox 10"/>
          <p:cNvSpPr txBox="1"/>
          <p:nvPr/>
        </p:nvSpPr>
        <p:spPr>
          <a:xfrm>
            <a:off x="990600" y="1221431"/>
            <a:ext cx="766557" cy="461665"/>
          </a:xfrm>
          <a:prstGeom prst="rect">
            <a:avLst/>
          </a:prstGeom>
          <a:noFill/>
        </p:spPr>
        <p:txBody>
          <a:bodyPr wrap="none" rtlCol="0">
            <a:spAutoFit/>
          </a:bodyPr>
          <a:lstStyle/>
          <a:p>
            <a:r>
              <a:rPr lang="en-US" sz="2400" b="1" dirty="0" smtClean="0">
                <a:latin typeface="Arial" pitchFamily="34" charset="0"/>
                <a:cs typeface="Arial" pitchFamily="34" charset="0"/>
              </a:rPr>
              <a:t>Age</a:t>
            </a:r>
            <a:endParaRPr lang="en-US" sz="2400" b="1" dirty="0">
              <a:latin typeface="Arial" pitchFamily="34" charset="0"/>
              <a:cs typeface="Arial" pitchFamily="34" charset="0"/>
            </a:endParaRPr>
          </a:p>
        </p:txBody>
      </p:sp>
      <p:graphicFrame>
        <p:nvGraphicFramePr>
          <p:cNvPr id="12" name="Content Placeholder 8"/>
          <p:cNvGraphicFramePr>
            <a:graphicFrameLocks/>
          </p:cNvGraphicFramePr>
          <p:nvPr>
            <p:extLst>
              <p:ext uri="{D42A27DB-BD31-4B8C-83A1-F6EECF244321}">
                <p14:modId xmlns:p14="http://schemas.microsoft.com/office/powerpoint/2010/main" val="2601251243"/>
              </p:ext>
            </p:extLst>
          </p:nvPr>
        </p:nvGraphicFramePr>
        <p:xfrm>
          <a:off x="152400" y="1221431"/>
          <a:ext cx="3581400" cy="3200401"/>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4035542991"/>
      </p:ext>
    </p:extLst>
  </p:cSld>
  <p:clrMapOvr>
    <a:masterClrMapping/>
  </p:clrMapOvr>
  <mc:AlternateContent xmlns:mc="http://schemas.openxmlformats.org/markup-compatibility/2006" xmlns:p14="http://schemas.microsoft.com/office/powerpoint/2010/main">
    <mc:Choice Requires="p14">
      <p:transition spd="slow" p14:dur="15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anim calcmode="lin" valueType="num">
                                      <p:cBhvr>
                                        <p:cTn id="8" dur="750" fill="hold"/>
                                        <p:tgtEl>
                                          <p:spTgt spid="2"/>
                                        </p:tgtEl>
                                        <p:attrNameLst>
                                          <p:attrName>ppt_x</p:attrName>
                                        </p:attrNameLst>
                                      </p:cBhvr>
                                      <p:tavLst>
                                        <p:tav tm="0">
                                          <p:val>
                                            <p:strVal val="#ppt_x"/>
                                          </p:val>
                                        </p:tav>
                                        <p:tav tm="100000">
                                          <p:val>
                                            <p:strVal val="#ppt_x"/>
                                          </p:val>
                                        </p:tav>
                                      </p:tavLst>
                                    </p:anim>
                                    <p:anim calcmode="lin" valueType="num">
                                      <p:cBhvr>
                                        <p:cTn id="9" dur="75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9">
                                            <p:txEl>
                                              <p:pRg st="1" end="1"/>
                                            </p:txEl>
                                          </p:spTgt>
                                        </p:tgtEl>
                                        <p:attrNameLst>
                                          <p:attrName>style.visibility</p:attrName>
                                        </p:attrNameLst>
                                      </p:cBhvr>
                                      <p:to>
                                        <p:strVal val="visible"/>
                                      </p:to>
                                    </p:set>
                                    <p:animEffect transition="in" filter="fade">
                                      <p:cBhvr>
                                        <p:cTn id="26" dur="1000"/>
                                        <p:tgtEl>
                                          <p:spTgt spid="9">
                                            <p:txEl>
                                              <p:pRg st="1" end="1"/>
                                            </p:txEl>
                                          </p:spTgt>
                                        </p:tgtEl>
                                      </p:cBhvr>
                                    </p:animEffect>
                                    <p:anim calcmode="lin" valueType="num">
                                      <p:cBhvr>
                                        <p:cTn id="27"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9">
                                            <p:txEl>
                                              <p:pRg st="1" end="1"/>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1000"/>
                                        <p:tgtEl>
                                          <p:spTgt spid="11"/>
                                        </p:tgtEl>
                                      </p:cBhvr>
                                    </p:animEffect>
                                    <p:anim calcmode="lin" valueType="num">
                                      <p:cBhvr>
                                        <p:cTn id="32" dur="1000" fill="hold"/>
                                        <p:tgtEl>
                                          <p:spTgt spid="11"/>
                                        </p:tgtEl>
                                        <p:attrNameLst>
                                          <p:attrName>ppt_x</p:attrName>
                                        </p:attrNameLst>
                                      </p:cBhvr>
                                      <p:tavLst>
                                        <p:tav tm="0">
                                          <p:val>
                                            <p:strVal val="#ppt_x"/>
                                          </p:val>
                                        </p:tav>
                                        <p:tav tm="100000">
                                          <p:val>
                                            <p:strVal val="#ppt_x"/>
                                          </p:val>
                                        </p:tav>
                                      </p:tavLst>
                                    </p:anim>
                                    <p:anim calcmode="lin" valueType="num">
                                      <p:cBhvr>
                                        <p:cTn id="33" dur="1000" fill="hold"/>
                                        <p:tgtEl>
                                          <p:spTgt spid="11"/>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1000"/>
                                        <p:tgtEl>
                                          <p:spTgt spid="12"/>
                                        </p:tgtEl>
                                      </p:cBhvr>
                                    </p:animEffect>
                                    <p:anim calcmode="lin" valueType="num">
                                      <p:cBhvr>
                                        <p:cTn id="37" dur="1000" fill="hold"/>
                                        <p:tgtEl>
                                          <p:spTgt spid="12"/>
                                        </p:tgtEl>
                                        <p:attrNameLst>
                                          <p:attrName>ppt_x</p:attrName>
                                        </p:attrNameLst>
                                      </p:cBhvr>
                                      <p:tavLst>
                                        <p:tav tm="0">
                                          <p:val>
                                            <p:strVal val="#ppt_x"/>
                                          </p:val>
                                        </p:tav>
                                        <p:tav tm="100000">
                                          <p:val>
                                            <p:strVal val="#ppt_x"/>
                                          </p:val>
                                        </p:tav>
                                      </p:tavLst>
                                    </p:anim>
                                    <p:anim calcmode="lin" valueType="num">
                                      <p:cBhvr>
                                        <p:cTn id="3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9">
                                            <p:txEl>
                                              <p:pRg st="2" end="2"/>
                                            </p:txEl>
                                          </p:spTgt>
                                        </p:tgtEl>
                                        <p:attrNameLst>
                                          <p:attrName>style.visibility</p:attrName>
                                        </p:attrNameLst>
                                      </p:cBhvr>
                                      <p:to>
                                        <p:strVal val="visible"/>
                                      </p:to>
                                    </p:set>
                                    <p:animEffect transition="in" filter="fade">
                                      <p:cBhvr>
                                        <p:cTn id="43" dur="1000"/>
                                        <p:tgtEl>
                                          <p:spTgt spid="9">
                                            <p:txEl>
                                              <p:pRg st="2" end="2"/>
                                            </p:txEl>
                                          </p:spTgt>
                                        </p:tgtEl>
                                      </p:cBhvr>
                                    </p:animEffect>
                                    <p:anim calcmode="lin" valueType="num">
                                      <p:cBhvr>
                                        <p:cTn id="44"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45" dur="1000" fill="hold"/>
                                        <p:tgtEl>
                                          <p:spTgt spid="9">
                                            <p:txEl>
                                              <p:pRg st="2" end="2"/>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fade">
                                      <p:cBhvr>
                                        <p:cTn id="48" dur="1000"/>
                                        <p:tgtEl>
                                          <p:spTgt spid="7"/>
                                        </p:tgtEl>
                                      </p:cBhvr>
                                    </p:animEffect>
                                    <p:anim calcmode="lin" valueType="num">
                                      <p:cBhvr>
                                        <p:cTn id="49" dur="1000" fill="hold"/>
                                        <p:tgtEl>
                                          <p:spTgt spid="7"/>
                                        </p:tgtEl>
                                        <p:attrNameLst>
                                          <p:attrName>ppt_x</p:attrName>
                                        </p:attrNameLst>
                                      </p:cBhvr>
                                      <p:tavLst>
                                        <p:tav tm="0">
                                          <p:val>
                                            <p:strVal val="#ppt_x"/>
                                          </p:val>
                                        </p:tav>
                                        <p:tav tm="100000">
                                          <p:val>
                                            <p:strVal val="#ppt_x"/>
                                          </p:val>
                                        </p:tav>
                                      </p:tavLst>
                                    </p:anim>
                                    <p:anim calcmode="lin" valueType="num">
                                      <p:cBhvr>
                                        <p:cTn id="5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9">
                                            <p:txEl>
                                              <p:pRg st="3" end="3"/>
                                            </p:txEl>
                                          </p:spTgt>
                                        </p:tgtEl>
                                        <p:attrNameLst>
                                          <p:attrName>style.visibility</p:attrName>
                                        </p:attrNameLst>
                                      </p:cBhvr>
                                      <p:to>
                                        <p:strVal val="visible"/>
                                      </p:to>
                                    </p:set>
                                    <p:animEffect transition="in" filter="fade">
                                      <p:cBhvr>
                                        <p:cTn id="55" dur="1000"/>
                                        <p:tgtEl>
                                          <p:spTgt spid="9">
                                            <p:txEl>
                                              <p:pRg st="3" end="3"/>
                                            </p:txEl>
                                          </p:spTgt>
                                        </p:tgtEl>
                                      </p:cBhvr>
                                    </p:animEffect>
                                    <p:anim calcmode="lin" valueType="num">
                                      <p:cBhvr>
                                        <p:cTn id="5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57" dur="1000" fill="hold"/>
                                        <p:tgtEl>
                                          <p:spTgt spid="9">
                                            <p:txEl>
                                              <p:pRg st="3" end="3"/>
                                            </p:txEl>
                                          </p:spTgt>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6"/>
                                        </p:tgtEl>
                                        <p:attrNameLst>
                                          <p:attrName>style.visibility</p:attrName>
                                        </p:attrNameLst>
                                      </p:cBhvr>
                                      <p:to>
                                        <p:strVal val="visible"/>
                                      </p:to>
                                    </p:set>
                                    <p:animEffect transition="in" filter="fade">
                                      <p:cBhvr>
                                        <p:cTn id="60" dur="1000"/>
                                        <p:tgtEl>
                                          <p:spTgt spid="6"/>
                                        </p:tgtEl>
                                      </p:cBhvr>
                                    </p:animEffect>
                                    <p:anim calcmode="lin" valueType="num">
                                      <p:cBhvr>
                                        <p:cTn id="61" dur="1000" fill="hold"/>
                                        <p:tgtEl>
                                          <p:spTgt spid="6"/>
                                        </p:tgtEl>
                                        <p:attrNameLst>
                                          <p:attrName>ppt_x</p:attrName>
                                        </p:attrNameLst>
                                      </p:cBhvr>
                                      <p:tavLst>
                                        <p:tav tm="0">
                                          <p:val>
                                            <p:strVal val="#ppt_x"/>
                                          </p:val>
                                        </p:tav>
                                        <p:tav tm="100000">
                                          <p:val>
                                            <p:strVal val="#ppt_x"/>
                                          </p:val>
                                        </p:tav>
                                      </p:tavLst>
                                    </p:anim>
                                    <p:anim calcmode="lin" valueType="num">
                                      <p:cBhvr>
                                        <p:cTn id="6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AsOne/>
      </p:bldGraphic>
      <p:bldGraphic spid="8" grpId="0">
        <p:bldAsOne/>
      </p:bldGraphic>
      <p:bldGraphic spid="7" grpId="0">
        <p:bldAsOne/>
      </p:bldGraphic>
      <p:bldP spid="11" grpId="0"/>
      <p:bldGraphic spid="12"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Parent Respondent Demographics</a:t>
            </a:r>
            <a:endParaRPr lang="en-US" dirty="0"/>
          </a:p>
        </p:txBody>
      </p:sp>
      <p:graphicFrame>
        <p:nvGraphicFramePr>
          <p:cNvPr id="7" name="Content Placeholder 9"/>
          <p:cNvGraphicFramePr>
            <a:graphicFrameLocks/>
          </p:cNvGraphicFramePr>
          <p:nvPr>
            <p:extLst>
              <p:ext uri="{D42A27DB-BD31-4B8C-83A1-F6EECF244321}">
                <p14:modId xmlns:p14="http://schemas.microsoft.com/office/powerpoint/2010/main" val="3944450507"/>
              </p:ext>
            </p:extLst>
          </p:nvPr>
        </p:nvGraphicFramePr>
        <p:xfrm>
          <a:off x="1524000" y="1905000"/>
          <a:ext cx="5410200" cy="3429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p:nvPr>
            <p:extLst>
              <p:ext uri="{D42A27DB-BD31-4B8C-83A1-F6EECF244321}">
                <p14:modId xmlns:p14="http://schemas.microsoft.com/office/powerpoint/2010/main" val="519300626"/>
              </p:ext>
            </p:extLst>
          </p:nvPr>
        </p:nvGraphicFramePr>
        <p:xfrm>
          <a:off x="152400" y="1447800"/>
          <a:ext cx="32004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Chart 15"/>
          <p:cNvGraphicFramePr/>
          <p:nvPr>
            <p:extLst>
              <p:ext uri="{D42A27DB-BD31-4B8C-83A1-F6EECF244321}">
                <p14:modId xmlns:p14="http://schemas.microsoft.com/office/powerpoint/2010/main" val="3066267214"/>
              </p:ext>
            </p:extLst>
          </p:nvPr>
        </p:nvGraphicFramePr>
        <p:xfrm>
          <a:off x="5181600" y="914400"/>
          <a:ext cx="3962400" cy="2819400"/>
        </p:xfrm>
        <a:graphic>
          <a:graphicData uri="http://schemas.openxmlformats.org/drawingml/2006/chart">
            <c:chart xmlns:c="http://schemas.openxmlformats.org/drawingml/2006/chart" xmlns:r="http://schemas.openxmlformats.org/officeDocument/2006/relationships" r:id="rId5"/>
          </a:graphicData>
        </a:graphic>
      </p:graphicFrame>
      <p:sp>
        <p:nvSpPr>
          <p:cNvPr id="9" name="Rectangle 8"/>
          <p:cNvSpPr/>
          <p:nvPr/>
        </p:nvSpPr>
        <p:spPr>
          <a:xfrm>
            <a:off x="304800" y="5105400"/>
            <a:ext cx="8610600" cy="1569660"/>
          </a:xfrm>
          <a:prstGeom prst="rect">
            <a:avLst/>
          </a:prstGeom>
        </p:spPr>
        <p:txBody>
          <a:bodyPr wrap="square">
            <a:spAutoFit/>
          </a:bodyPr>
          <a:lstStyle/>
          <a:p>
            <a:pPr algn="ctr"/>
            <a:r>
              <a:rPr lang="en-US" sz="2400" dirty="0">
                <a:latin typeface="Arial" pitchFamily="34" charset="0"/>
                <a:cs typeface="Arial" pitchFamily="34" charset="0"/>
              </a:rPr>
              <a:t>Question </a:t>
            </a:r>
            <a:r>
              <a:rPr lang="en-US" sz="2400" dirty="0" smtClean="0">
                <a:latin typeface="Arial" pitchFamily="34" charset="0"/>
                <a:cs typeface="Arial" pitchFamily="34" charset="0"/>
              </a:rPr>
              <a:t>posed to parents: </a:t>
            </a:r>
          </a:p>
          <a:p>
            <a:pPr algn="ctr"/>
            <a:r>
              <a:rPr lang="en-US" sz="2400" dirty="0" smtClean="0">
                <a:latin typeface="Arial" pitchFamily="34" charset="0"/>
                <a:cs typeface="Arial" pitchFamily="34" charset="0"/>
              </a:rPr>
              <a:t>#</a:t>
            </a:r>
            <a:r>
              <a:rPr lang="en-US" sz="2400" dirty="0">
                <a:latin typeface="Arial" pitchFamily="34" charset="0"/>
                <a:cs typeface="Arial" pitchFamily="34" charset="0"/>
              </a:rPr>
              <a:t>1 </a:t>
            </a:r>
            <a:r>
              <a:rPr lang="en-US" sz="2400" dirty="0" smtClean="0">
                <a:latin typeface="Arial" pitchFamily="34" charset="0"/>
                <a:cs typeface="Arial" pitchFamily="34" charset="0"/>
              </a:rPr>
              <a:t>What </a:t>
            </a:r>
            <a:r>
              <a:rPr lang="en-US" sz="2400" dirty="0">
                <a:latin typeface="Arial" pitchFamily="34" charset="0"/>
                <a:cs typeface="Arial" pitchFamily="34" charset="0"/>
              </a:rPr>
              <a:t>is your </a:t>
            </a:r>
            <a:r>
              <a:rPr lang="en-US" sz="2400" dirty="0" smtClean="0">
                <a:latin typeface="Arial" pitchFamily="34" charset="0"/>
                <a:cs typeface="Arial" pitchFamily="34" charset="0"/>
              </a:rPr>
              <a:t>gender? </a:t>
            </a:r>
          </a:p>
          <a:p>
            <a:pPr algn="ctr"/>
            <a:r>
              <a:rPr lang="en-US" sz="2400" dirty="0" smtClean="0">
                <a:latin typeface="Arial" pitchFamily="34" charset="0"/>
                <a:cs typeface="Arial" pitchFamily="34" charset="0"/>
              </a:rPr>
              <a:t>#</a:t>
            </a:r>
            <a:r>
              <a:rPr lang="en-US" sz="2400" dirty="0">
                <a:latin typeface="Arial" pitchFamily="34" charset="0"/>
                <a:cs typeface="Arial" pitchFamily="34" charset="0"/>
              </a:rPr>
              <a:t>2 </a:t>
            </a:r>
            <a:r>
              <a:rPr lang="en-US" sz="2400" dirty="0" smtClean="0">
                <a:latin typeface="Arial" pitchFamily="34" charset="0"/>
                <a:cs typeface="Arial" pitchFamily="34" charset="0"/>
              </a:rPr>
              <a:t>How do you identify? </a:t>
            </a:r>
          </a:p>
          <a:p>
            <a:pPr algn="ctr"/>
            <a:r>
              <a:rPr lang="en-US" sz="2400" dirty="0" smtClean="0">
                <a:latin typeface="Arial" pitchFamily="34" charset="0"/>
                <a:cs typeface="Arial" pitchFamily="34" charset="0"/>
              </a:rPr>
              <a:t>#</a:t>
            </a:r>
            <a:r>
              <a:rPr lang="en-US" sz="2400" dirty="0">
                <a:latin typeface="Arial" pitchFamily="34" charset="0"/>
                <a:cs typeface="Arial" pitchFamily="34" charset="0"/>
              </a:rPr>
              <a:t>3 </a:t>
            </a:r>
            <a:r>
              <a:rPr lang="en-US" sz="2400" dirty="0" smtClean="0">
                <a:latin typeface="Arial" pitchFamily="34" charset="0"/>
                <a:cs typeface="Arial" pitchFamily="34" charset="0"/>
              </a:rPr>
              <a:t>What is the age of your ECA youth?</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3751092463"/>
      </p:ext>
    </p:extLst>
  </p:cSld>
  <p:clrMapOvr>
    <a:masterClrMapping/>
  </p:clrMapOvr>
  <mc:AlternateContent xmlns:mc="http://schemas.openxmlformats.org/markup-compatibility/2006" xmlns:p14="http://schemas.microsoft.com/office/powerpoint/2010/main">
    <mc:Choice Requires="p14">
      <p:transition spd="slow" p14:dur="15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1000"/>
                                        <p:tgtEl>
                                          <p:spTgt spid="9">
                                            <p:txEl>
                                              <p:pRg st="0" end="0"/>
                                            </p:txEl>
                                          </p:spTgt>
                                        </p:tgtEl>
                                      </p:cBhvr>
                                    </p:animEffect>
                                    <p:anim calcmode="lin" valueType="num">
                                      <p:cBhvr>
                                        <p:cTn id="1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9">
                                            <p:txEl>
                                              <p:pRg st="1" end="1"/>
                                            </p:txEl>
                                          </p:spTgt>
                                        </p:tgtEl>
                                        <p:attrNameLst>
                                          <p:attrName>style.visibility</p:attrName>
                                        </p:attrNameLst>
                                      </p:cBhvr>
                                      <p:to>
                                        <p:strVal val="visible"/>
                                      </p:to>
                                    </p:set>
                                    <p:animEffect transition="in" filter="fade">
                                      <p:cBhvr>
                                        <p:cTn id="24" dur="1000"/>
                                        <p:tgtEl>
                                          <p:spTgt spid="9">
                                            <p:txEl>
                                              <p:pRg st="1" end="1"/>
                                            </p:txEl>
                                          </p:spTgt>
                                        </p:tgtEl>
                                      </p:cBhvr>
                                    </p:animEffect>
                                    <p:anim calcmode="lin" valueType="num">
                                      <p:cBhvr>
                                        <p:cTn id="2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1000" fill="hold"/>
                                        <p:tgtEl>
                                          <p:spTgt spid="7"/>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9">
                                            <p:txEl>
                                              <p:pRg st="2" end="2"/>
                                            </p:txEl>
                                          </p:spTgt>
                                        </p:tgtEl>
                                        <p:attrNameLst>
                                          <p:attrName>style.visibility</p:attrName>
                                        </p:attrNameLst>
                                      </p:cBhvr>
                                      <p:to>
                                        <p:strVal val="visible"/>
                                      </p:to>
                                    </p:set>
                                    <p:animEffect transition="in" filter="fade">
                                      <p:cBhvr>
                                        <p:cTn id="36" dur="1000"/>
                                        <p:tgtEl>
                                          <p:spTgt spid="9">
                                            <p:txEl>
                                              <p:pRg st="2" end="2"/>
                                            </p:txEl>
                                          </p:spTgt>
                                        </p:tgtEl>
                                      </p:cBhvr>
                                    </p:animEffect>
                                    <p:anim calcmode="lin" valueType="num">
                                      <p:cBhvr>
                                        <p:cTn id="37"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1000"/>
                                        <p:tgtEl>
                                          <p:spTgt spid="16"/>
                                        </p:tgtEl>
                                      </p:cBhvr>
                                    </p:animEffect>
                                    <p:anim calcmode="lin" valueType="num">
                                      <p:cBhvr>
                                        <p:cTn id="44" dur="1000" fill="hold"/>
                                        <p:tgtEl>
                                          <p:spTgt spid="16"/>
                                        </p:tgtEl>
                                        <p:attrNameLst>
                                          <p:attrName>ppt_x</p:attrName>
                                        </p:attrNameLst>
                                      </p:cBhvr>
                                      <p:tavLst>
                                        <p:tav tm="0">
                                          <p:val>
                                            <p:strVal val="#ppt_x"/>
                                          </p:val>
                                        </p:tav>
                                        <p:tav tm="100000">
                                          <p:val>
                                            <p:strVal val="#ppt_x"/>
                                          </p:val>
                                        </p:tav>
                                      </p:tavLst>
                                    </p:anim>
                                    <p:anim calcmode="lin" valueType="num">
                                      <p:cBhvr>
                                        <p:cTn id="45" dur="1000" fill="hold"/>
                                        <p:tgtEl>
                                          <p:spTgt spid="16"/>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9">
                                            <p:txEl>
                                              <p:pRg st="3" end="3"/>
                                            </p:txEl>
                                          </p:spTgt>
                                        </p:tgtEl>
                                        <p:attrNameLst>
                                          <p:attrName>style.visibility</p:attrName>
                                        </p:attrNameLst>
                                      </p:cBhvr>
                                      <p:to>
                                        <p:strVal val="visible"/>
                                      </p:to>
                                    </p:set>
                                    <p:animEffect transition="in" filter="fade">
                                      <p:cBhvr>
                                        <p:cTn id="48" dur="1000"/>
                                        <p:tgtEl>
                                          <p:spTgt spid="9">
                                            <p:txEl>
                                              <p:pRg st="3" end="3"/>
                                            </p:txEl>
                                          </p:spTgt>
                                        </p:tgtEl>
                                      </p:cBhvr>
                                    </p:animEffect>
                                    <p:anim calcmode="lin" valueType="num">
                                      <p:cBhvr>
                                        <p:cTn id="49"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7" grpId="0">
        <p:bldAsOne/>
      </p:bldGraphic>
      <p:bldGraphic spid="8" grpId="0">
        <p:bldAsOne/>
      </p:bldGraphic>
      <p:bldGraphic spid="16"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Staff Respondent Demographics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24409206"/>
              </p:ext>
            </p:extLst>
          </p:nvPr>
        </p:nvGraphicFramePr>
        <p:xfrm>
          <a:off x="0" y="914400"/>
          <a:ext cx="86868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287079" y="5257800"/>
            <a:ext cx="8305800" cy="1200329"/>
          </a:xfrm>
          <a:prstGeom prst="rect">
            <a:avLst/>
          </a:prstGeom>
        </p:spPr>
        <p:txBody>
          <a:bodyPr wrap="square">
            <a:spAutoFit/>
          </a:bodyPr>
          <a:lstStyle/>
          <a:p>
            <a:pPr algn="ctr"/>
            <a:r>
              <a:rPr lang="en-US" sz="2400" b="1" dirty="0" smtClean="0">
                <a:latin typeface="Arial" pitchFamily="34" charset="0"/>
                <a:cs typeface="Arial" pitchFamily="34" charset="0"/>
              </a:rPr>
              <a:t>Question to Staff: #1</a:t>
            </a:r>
          </a:p>
          <a:p>
            <a:pPr algn="ctr"/>
            <a:r>
              <a:rPr lang="en-US" sz="2400" dirty="0">
                <a:latin typeface="Arial" pitchFamily="34" charset="0"/>
                <a:cs typeface="Arial" pitchFamily="34" charset="0"/>
              </a:rPr>
              <a:t>During the school year how often do you work directly with the NAYA Early College Academy (ECA) youth?</a:t>
            </a:r>
          </a:p>
        </p:txBody>
      </p:sp>
    </p:spTree>
    <p:extLst>
      <p:ext uri="{BB962C8B-B14F-4D97-AF65-F5344CB8AC3E}">
        <p14:creationId xmlns:p14="http://schemas.microsoft.com/office/powerpoint/2010/main" val="4069572286"/>
      </p:ext>
    </p:extLst>
  </p:cSld>
  <p:clrMapOvr>
    <a:masterClrMapping/>
  </p:clrMapOvr>
  <mc:AlternateContent xmlns:mc="http://schemas.openxmlformats.org/markup-compatibility/2006" xmlns:p14="http://schemas.microsoft.com/office/powerpoint/2010/main">
    <mc:Choice Requires="p14">
      <p:transition spd="slow" p14:dur="15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Brief Summary of Findings</a:t>
            </a:r>
            <a:endParaRPr lang="en-US" sz="3600" dirty="0"/>
          </a:p>
        </p:txBody>
      </p:sp>
      <p:sp>
        <p:nvSpPr>
          <p:cNvPr id="3" name="Content Placeholder 2"/>
          <p:cNvSpPr>
            <a:spLocks noGrp="1"/>
          </p:cNvSpPr>
          <p:nvPr>
            <p:ph idx="1"/>
          </p:nvPr>
        </p:nvSpPr>
        <p:spPr>
          <a:xfrm>
            <a:off x="1051561" y="1143000"/>
            <a:ext cx="7482839" cy="3657600"/>
          </a:xfrm>
        </p:spPr>
        <p:txBody>
          <a:bodyPr>
            <a:normAutofit fontScale="92500" lnSpcReduction="10000"/>
          </a:bodyPr>
          <a:lstStyle/>
          <a:p>
            <a:pPr>
              <a:buFont typeface="Wingdings" pitchFamily="2" charset="2"/>
              <a:buChar char="§"/>
            </a:pPr>
            <a:r>
              <a:rPr lang="en-US" sz="2800" b="0" dirty="0">
                <a:latin typeface="Arial" pitchFamily="34" charset="0"/>
                <a:cs typeface="Arial" pitchFamily="34" charset="0"/>
              </a:rPr>
              <a:t>Dating </a:t>
            </a:r>
            <a:r>
              <a:rPr lang="en-US" sz="2800" b="0" dirty="0" smtClean="0">
                <a:latin typeface="Arial" pitchFamily="34" charset="0"/>
                <a:cs typeface="Arial" pitchFamily="34" charset="0"/>
              </a:rPr>
              <a:t>and relationships </a:t>
            </a:r>
            <a:r>
              <a:rPr lang="en-US" sz="2800" b="0" dirty="0">
                <a:latin typeface="Arial" pitchFamily="34" charset="0"/>
                <a:cs typeface="Arial" pitchFamily="34" charset="0"/>
              </a:rPr>
              <a:t>start younger than </a:t>
            </a:r>
            <a:r>
              <a:rPr lang="en-US" sz="2800" b="0" dirty="0" smtClean="0">
                <a:latin typeface="Arial" pitchFamily="34" charset="0"/>
                <a:cs typeface="Arial" pitchFamily="34" charset="0"/>
              </a:rPr>
              <a:t>originally believed by staff and parents</a:t>
            </a:r>
          </a:p>
          <a:p>
            <a:pPr>
              <a:buFont typeface="Wingdings" pitchFamily="2" charset="2"/>
              <a:buChar char="§"/>
            </a:pPr>
            <a:r>
              <a:rPr lang="en-US" sz="2800" b="0" dirty="0" smtClean="0">
                <a:latin typeface="Arial" pitchFamily="34" charset="0"/>
                <a:cs typeface="Arial" pitchFamily="34" charset="0"/>
              </a:rPr>
              <a:t>Sex </a:t>
            </a:r>
            <a:r>
              <a:rPr lang="en-US" sz="2800" b="0" dirty="0">
                <a:latin typeface="Arial" pitchFamily="34" charset="0"/>
                <a:cs typeface="Arial" pitchFamily="34" charset="0"/>
              </a:rPr>
              <a:t>is </a:t>
            </a:r>
            <a:r>
              <a:rPr lang="en-US" sz="2800" b="0" dirty="0" smtClean="0">
                <a:latin typeface="Arial" pitchFamily="34" charset="0"/>
                <a:cs typeface="Arial" pitchFamily="34" charset="0"/>
              </a:rPr>
              <a:t>assumed to be a part </a:t>
            </a:r>
            <a:r>
              <a:rPr lang="en-US" sz="2800" b="0" dirty="0">
                <a:latin typeface="Arial" pitchFamily="34" charset="0"/>
                <a:cs typeface="Arial" pitchFamily="34" charset="0"/>
              </a:rPr>
              <a:t>of a teen dating </a:t>
            </a:r>
            <a:r>
              <a:rPr lang="en-US" sz="2800" b="0" dirty="0" smtClean="0">
                <a:latin typeface="Arial" pitchFamily="34" charset="0"/>
                <a:cs typeface="Arial" pitchFamily="34" charset="0"/>
              </a:rPr>
              <a:t>relationship</a:t>
            </a:r>
          </a:p>
          <a:p>
            <a:pPr>
              <a:buFont typeface="Wingdings" pitchFamily="2" charset="2"/>
              <a:buChar char="§"/>
            </a:pPr>
            <a:r>
              <a:rPr lang="en-US" sz="2800" b="0" dirty="0" smtClean="0">
                <a:latin typeface="Arial" pitchFamily="34" charset="0"/>
                <a:cs typeface="Arial" pitchFamily="34" charset="0"/>
              </a:rPr>
              <a:t>Teen </a:t>
            </a:r>
            <a:r>
              <a:rPr lang="en-US" sz="2800" b="0" dirty="0">
                <a:latin typeface="Arial" pitchFamily="34" charset="0"/>
                <a:cs typeface="Arial" pitchFamily="34" charset="0"/>
              </a:rPr>
              <a:t>dating violence </a:t>
            </a:r>
            <a:r>
              <a:rPr lang="en-US" sz="2800" b="0" dirty="0" smtClean="0">
                <a:latin typeface="Arial" pitchFamily="34" charset="0"/>
                <a:cs typeface="Arial" pitchFamily="34" charset="0"/>
              </a:rPr>
              <a:t>and sexual assault has been and is being </a:t>
            </a:r>
            <a:r>
              <a:rPr lang="en-US" sz="2800" b="0" dirty="0">
                <a:latin typeface="Arial" pitchFamily="34" charset="0"/>
                <a:cs typeface="Arial" pitchFamily="34" charset="0"/>
              </a:rPr>
              <a:t>experienced by </a:t>
            </a:r>
            <a:r>
              <a:rPr lang="en-US" sz="2800" b="0" dirty="0" smtClean="0">
                <a:latin typeface="Arial" pitchFamily="34" charset="0"/>
                <a:cs typeface="Arial" pitchFamily="34" charset="0"/>
              </a:rPr>
              <a:t>ECA students</a:t>
            </a:r>
          </a:p>
          <a:p>
            <a:pPr>
              <a:buFont typeface="Wingdings" pitchFamily="2" charset="2"/>
              <a:buChar char="§"/>
            </a:pPr>
            <a:r>
              <a:rPr lang="en-US" sz="2800" b="0" dirty="0" smtClean="0">
                <a:latin typeface="Arial" pitchFamily="34" charset="0"/>
                <a:cs typeface="Arial" pitchFamily="34" charset="0"/>
              </a:rPr>
              <a:t>Youth</a:t>
            </a:r>
            <a:r>
              <a:rPr lang="en-US" sz="2800" b="0" dirty="0">
                <a:latin typeface="Arial" pitchFamily="34" charset="0"/>
                <a:cs typeface="Arial" pitchFamily="34" charset="0"/>
              </a:rPr>
              <a:t>, </a:t>
            </a:r>
            <a:r>
              <a:rPr lang="en-US" sz="2800" b="0" dirty="0" smtClean="0">
                <a:latin typeface="Arial" pitchFamily="34" charset="0"/>
                <a:cs typeface="Arial" pitchFamily="34" charset="0"/>
              </a:rPr>
              <a:t>parents </a:t>
            </a:r>
            <a:r>
              <a:rPr lang="en-US" sz="2800" b="0" dirty="0">
                <a:latin typeface="Arial" pitchFamily="34" charset="0"/>
                <a:cs typeface="Arial" pitchFamily="34" charset="0"/>
              </a:rPr>
              <a:t>and staff want </a:t>
            </a:r>
            <a:r>
              <a:rPr lang="en-US" sz="2800" b="0" dirty="0" smtClean="0">
                <a:latin typeface="Arial" pitchFamily="34" charset="0"/>
                <a:cs typeface="Arial" pitchFamily="34" charset="0"/>
              </a:rPr>
              <a:t>more </a:t>
            </a:r>
            <a:r>
              <a:rPr lang="en-US" sz="2800" b="0" dirty="0">
                <a:latin typeface="Arial" pitchFamily="34" charset="0"/>
                <a:cs typeface="Arial" pitchFamily="34" charset="0"/>
              </a:rPr>
              <a:t>training and information on </a:t>
            </a:r>
            <a:r>
              <a:rPr lang="en-US" sz="2800" b="0" dirty="0" smtClean="0">
                <a:latin typeface="Arial" pitchFamily="34" charset="0"/>
                <a:cs typeface="Arial" pitchFamily="34" charset="0"/>
              </a:rPr>
              <a:t>healthy relationships</a:t>
            </a:r>
            <a:endParaRPr lang="en-US" sz="2800" b="0" dirty="0">
              <a:latin typeface="Arial" pitchFamily="34" charset="0"/>
              <a:cs typeface="Arial" pitchFamily="34" charset="0"/>
            </a:endParaRPr>
          </a:p>
          <a:p>
            <a:endParaRPr lang="en-US" dirty="0">
              <a:latin typeface="Arial" pitchFamily="34" charset="0"/>
              <a:cs typeface="Arial" pitchFamily="34" charset="0"/>
            </a:endParaRPr>
          </a:p>
        </p:txBody>
      </p:sp>
    </p:spTree>
    <p:extLst>
      <p:ext uri="{BB962C8B-B14F-4D97-AF65-F5344CB8AC3E}">
        <p14:creationId xmlns:p14="http://schemas.microsoft.com/office/powerpoint/2010/main" val="1465873758"/>
      </p:ext>
    </p:extLst>
  </p:cSld>
  <p:clrMapOvr>
    <a:masterClrMapping/>
  </p:clrMapOvr>
  <mc:AlternateContent xmlns:mc="http://schemas.openxmlformats.org/markup-compatibility/2006" xmlns:p14="http://schemas.microsoft.com/office/powerpoint/2010/main">
    <mc:Choice Requires="p14">
      <p:transition spd="slow" p14:dur="15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Age Dating relationships Begin</a:t>
            </a:r>
            <a:endParaRPr lang="en-US" dirty="0"/>
          </a:p>
        </p:txBody>
      </p:sp>
      <p:sp>
        <p:nvSpPr>
          <p:cNvPr id="7" name="Rectangle 6"/>
          <p:cNvSpPr/>
          <p:nvPr/>
        </p:nvSpPr>
        <p:spPr>
          <a:xfrm>
            <a:off x="685800" y="5029200"/>
            <a:ext cx="8305800" cy="1692771"/>
          </a:xfrm>
          <a:prstGeom prst="rect">
            <a:avLst/>
          </a:prstGeom>
        </p:spPr>
        <p:txBody>
          <a:bodyPr wrap="square">
            <a:spAutoFit/>
          </a:bodyPr>
          <a:lstStyle/>
          <a:p>
            <a:r>
              <a:rPr lang="en-US" sz="1300" b="1" dirty="0">
                <a:latin typeface="Arial" pitchFamily="34" charset="0"/>
                <a:cs typeface="Arial" pitchFamily="34" charset="0"/>
              </a:rPr>
              <a:t>Question to Students: #6 </a:t>
            </a:r>
            <a:endParaRPr lang="en-US" sz="1300" b="1" dirty="0" smtClean="0">
              <a:latin typeface="Arial" pitchFamily="34" charset="0"/>
              <a:cs typeface="Arial" pitchFamily="34" charset="0"/>
            </a:endParaRPr>
          </a:p>
          <a:p>
            <a:pPr marL="285750" indent="-285750">
              <a:buFont typeface="Arial" pitchFamily="34" charset="0"/>
              <a:buChar char="•"/>
            </a:pPr>
            <a:r>
              <a:rPr lang="en-US" sz="1300" dirty="0" smtClean="0">
                <a:latin typeface="Arial" pitchFamily="34" charset="0"/>
                <a:cs typeface="Arial" pitchFamily="34" charset="0"/>
              </a:rPr>
              <a:t>At </a:t>
            </a:r>
            <a:r>
              <a:rPr lang="en-US" sz="1300" dirty="0">
                <a:latin typeface="Arial" pitchFamily="34" charset="0"/>
                <a:cs typeface="Arial" pitchFamily="34" charset="0"/>
              </a:rPr>
              <a:t>what age would you say people usually begin  having a boyfriend or girlfriend </a:t>
            </a:r>
            <a:r>
              <a:rPr lang="en-US" sz="1300" dirty="0" smtClean="0">
                <a:latin typeface="Arial" pitchFamily="34" charset="0"/>
                <a:cs typeface="Arial" pitchFamily="34" charset="0"/>
              </a:rPr>
              <a:t>relationship?</a:t>
            </a:r>
          </a:p>
          <a:p>
            <a:endParaRPr lang="en-US" sz="1300" dirty="0" smtClean="0">
              <a:latin typeface="Arial" pitchFamily="34" charset="0"/>
              <a:cs typeface="Arial" pitchFamily="34" charset="0"/>
            </a:endParaRPr>
          </a:p>
          <a:p>
            <a:r>
              <a:rPr lang="en-US" sz="1300" b="1" dirty="0" smtClean="0">
                <a:latin typeface="Arial" pitchFamily="34" charset="0"/>
                <a:cs typeface="Arial" pitchFamily="34" charset="0"/>
              </a:rPr>
              <a:t>Question </a:t>
            </a:r>
            <a:r>
              <a:rPr lang="en-US" sz="1300" b="1" dirty="0">
                <a:latin typeface="Arial" pitchFamily="34" charset="0"/>
                <a:cs typeface="Arial" pitchFamily="34" charset="0"/>
              </a:rPr>
              <a:t>to </a:t>
            </a:r>
            <a:r>
              <a:rPr lang="en-US" sz="1300" b="1" dirty="0" smtClean="0">
                <a:latin typeface="Arial" pitchFamily="34" charset="0"/>
                <a:cs typeface="Arial" pitchFamily="34" charset="0"/>
              </a:rPr>
              <a:t>Staff:</a:t>
            </a:r>
            <a:r>
              <a:rPr lang="en-US" sz="1300" dirty="0" smtClean="0">
                <a:latin typeface="Arial" pitchFamily="34" charset="0"/>
                <a:cs typeface="Arial" pitchFamily="34" charset="0"/>
              </a:rPr>
              <a:t> #</a:t>
            </a:r>
            <a:r>
              <a:rPr lang="en-US" sz="1300" b="1" dirty="0" smtClean="0">
                <a:latin typeface="Arial" pitchFamily="34" charset="0"/>
                <a:cs typeface="Arial" pitchFamily="34" charset="0"/>
              </a:rPr>
              <a:t>6 </a:t>
            </a:r>
          </a:p>
          <a:p>
            <a:pPr marL="285750" indent="-285750">
              <a:buFont typeface="Arial" pitchFamily="34" charset="0"/>
              <a:buChar char="•"/>
            </a:pPr>
            <a:r>
              <a:rPr lang="en-US" sz="1300" dirty="0" smtClean="0">
                <a:latin typeface="Arial" pitchFamily="34" charset="0"/>
                <a:cs typeface="Arial" pitchFamily="34" charset="0"/>
              </a:rPr>
              <a:t>At </a:t>
            </a:r>
            <a:r>
              <a:rPr lang="en-US" sz="1300" dirty="0">
                <a:latin typeface="Arial" pitchFamily="34" charset="0"/>
                <a:cs typeface="Arial" pitchFamily="34" charset="0"/>
              </a:rPr>
              <a:t>what age would you say people usually begin having a boyfriend or girlfriend relationship</a:t>
            </a:r>
            <a:r>
              <a:rPr lang="en-US" sz="1300" dirty="0" smtClean="0">
                <a:latin typeface="Arial" pitchFamily="34" charset="0"/>
                <a:cs typeface="Arial" pitchFamily="34" charset="0"/>
              </a:rPr>
              <a:t>?</a:t>
            </a:r>
          </a:p>
          <a:p>
            <a:r>
              <a:rPr lang="en-US" sz="1300" dirty="0" smtClean="0">
                <a:latin typeface="Arial" pitchFamily="34" charset="0"/>
                <a:cs typeface="Arial" pitchFamily="34" charset="0"/>
              </a:rPr>
              <a:t> </a:t>
            </a:r>
            <a:endParaRPr lang="en-US" sz="1300" dirty="0">
              <a:latin typeface="Arial" pitchFamily="34" charset="0"/>
              <a:cs typeface="Arial" pitchFamily="34" charset="0"/>
            </a:endParaRPr>
          </a:p>
          <a:p>
            <a:r>
              <a:rPr lang="en-US" sz="1300" b="1" dirty="0">
                <a:latin typeface="Arial" pitchFamily="34" charset="0"/>
                <a:cs typeface="Arial" pitchFamily="34" charset="0"/>
              </a:rPr>
              <a:t>Question </a:t>
            </a:r>
            <a:r>
              <a:rPr lang="en-US" sz="1300" b="1" dirty="0" smtClean="0">
                <a:latin typeface="Arial" pitchFamily="34" charset="0"/>
                <a:cs typeface="Arial" pitchFamily="34" charset="0"/>
              </a:rPr>
              <a:t>to Parents</a:t>
            </a:r>
            <a:r>
              <a:rPr lang="en-US" sz="1300" b="1" dirty="0">
                <a:latin typeface="Arial" pitchFamily="34" charset="0"/>
                <a:cs typeface="Arial" pitchFamily="34" charset="0"/>
              </a:rPr>
              <a:t>: </a:t>
            </a:r>
            <a:r>
              <a:rPr lang="en-US" sz="1300" b="1" dirty="0" smtClean="0">
                <a:latin typeface="Arial" pitchFamily="34" charset="0"/>
                <a:cs typeface="Arial" pitchFamily="34" charset="0"/>
              </a:rPr>
              <a:t>#</a:t>
            </a:r>
            <a:r>
              <a:rPr lang="en-US" sz="1300" b="1" dirty="0">
                <a:latin typeface="Arial" pitchFamily="34" charset="0"/>
                <a:cs typeface="Arial" pitchFamily="34" charset="0"/>
              </a:rPr>
              <a:t>9 </a:t>
            </a:r>
            <a:endParaRPr lang="en-US" sz="1300" b="1" dirty="0" smtClean="0">
              <a:latin typeface="Arial" pitchFamily="34" charset="0"/>
              <a:cs typeface="Arial" pitchFamily="34" charset="0"/>
            </a:endParaRPr>
          </a:p>
          <a:p>
            <a:pPr marL="285750" indent="-285750">
              <a:buFont typeface="Arial" pitchFamily="34" charset="0"/>
              <a:buChar char="•"/>
            </a:pPr>
            <a:r>
              <a:rPr lang="en-US" sz="1300" dirty="0" smtClean="0">
                <a:latin typeface="Arial" pitchFamily="34" charset="0"/>
                <a:cs typeface="Arial" pitchFamily="34" charset="0"/>
              </a:rPr>
              <a:t>At </a:t>
            </a:r>
            <a:r>
              <a:rPr lang="en-US" sz="1300" dirty="0">
                <a:latin typeface="Arial" pitchFamily="34" charset="0"/>
                <a:cs typeface="Arial" pitchFamily="34" charset="0"/>
              </a:rPr>
              <a:t>what age would you say people usually begin having a dating </a:t>
            </a:r>
            <a:r>
              <a:rPr lang="en-US" sz="1300" dirty="0" smtClean="0">
                <a:latin typeface="Arial" pitchFamily="34" charset="0"/>
                <a:cs typeface="Arial" pitchFamily="34" charset="0"/>
              </a:rPr>
              <a:t>relationship?</a:t>
            </a:r>
            <a:endParaRPr lang="en-US" sz="1300" dirty="0">
              <a:latin typeface="Arial" pitchFamily="34" charset="0"/>
              <a:cs typeface="Arial"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28150488"/>
              </p:ext>
            </p:extLst>
          </p:nvPr>
        </p:nvGraphicFramePr>
        <p:xfrm>
          <a:off x="228601" y="1066800"/>
          <a:ext cx="8763000" cy="3581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38403510"/>
      </p:ext>
    </p:extLst>
  </p:cSld>
  <p:clrMapOvr>
    <a:masterClrMapping/>
  </p:clrMapOvr>
  <mc:AlternateContent xmlns:mc="http://schemas.openxmlformats.org/markup-compatibility/2006" xmlns:p14="http://schemas.microsoft.com/office/powerpoint/2010/main">
    <mc:Choice Requires="p14">
      <p:transition spd="slow" p14:dur="15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fade">
                                      <p:cBhvr>
                                        <p:cTn id="19" dur="1000"/>
                                        <p:tgtEl>
                                          <p:spTgt spid="4">
                                            <p:graphicEl>
                                              <a:chart seriesIdx="-3" categoryIdx="-3" bldStep="gridLegend"/>
                                            </p:graphicEl>
                                          </p:spTgt>
                                        </p:tgtEl>
                                      </p:cBhvr>
                                    </p:animEffect>
                                    <p:anim calcmode="lin" valueType="num">
                                      <p:cBhvr>
                                        <p:cTn id="20" dur="1000" fill="hold"/>
                                        <p:tgtEl>
                                          <p:spTgt spid="4">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21" dur="1000" fill="hold"/>
                                        <p:tgtEl>
                                          <p:spTgt spid="4">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fade">
                                      <p:cBhvr>
                                        <p:cTn id="26" dur="1000"/>
                                        <p:tgtEl>
                                          <p:spTgt spid="4">
                                            <p:graphicEl>
                                              <a:chart seriesIdx="0" categoryIdx="-4" bldStep="series"/>
                                            </p:graphicEl>
                                          </p:spTgt>
                                        </p:tgtEl>
                                      </p:cBhvr>
                                    </p:animEffect>
                                    <p:anim calcmode="lin" valueType="num">
                                      <p:cBhvr>
                                        <p:cTn id="27" dur="1000" fill="hold"/>
                                        <p:tgtEl>
                                          <p:spTgt spid="4">
                                            <p:graphicEl>
                                              <a:chart seriesIdx="0" categoryIdx="-4" bldStep="series"/>
                                            </p:graphicEl>
                                          </p:spTgt>
                                        </p:tgtEl>
                                        <p:attrNameLst>
                                          <p:attrName>ppt_x</p:attrName>
                                        </p:attrNameLst>
                                      </p:cBhvr>
                                      <p:tavLst>
                                        <p:tav tm="0">
                                          <p:val>
                                            <p:strVal val="#ppt_x"/>
                                          </p:val>
                                        </p:tav>
                                        <p:tav tm="100000">
                                          <p:val>
                                            <p:strVal val="#ppt_x"/>
                                          </p:val>
                                        </p:tav>
                                      </p:tavLst>
                                    </p:anim>
                                    <p:anim calcmode="lin" valueType="num">
                                      <p:cBhvr>
                                        <p:cTn id="28" dur="1000" fill="hold"/>
                                        <p:tgtEl>
                                          <p:spTgt spid="4">
                                            <p:graphicEl>
                                              <a:chart seriesIdx="0" categoryIdx="-4" bldStep="series"/>
                                            </p:graphic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4">
                                            <p:graphicEl>
                                              <a:chart seriesIdx="1" categoryIdx="-4" bldStep="series"/>
                                            </p:graphicEl>
                                          </p:spTgt>
                                        </p:tgtEl>
                                        <p:attrNameLst>
                                          <p:attrName>style.visibility</p:attrName>
                                        </p:attrNameLst>
                                      </p:cBhvr>
                                      <p:to>
                                        <p:strVal val="visible"/>
                                      </p:to>
                                    </p:set>
                                    <p:animEffect transition="in" filter="fade">
                                      <p:cBhvr>
                                        <p:cTn id="33" dur="1000"/>
                                        <p:tgtEl>
                                          <p:spTgt spid="4">
                                            <p:graphicEl>
                                              <a:chart seriesIdx="1" categoryIdx="-4" bldStep="series"/>
                                            </p:graphicEl>
                                          </p:spTgt>
                                        </p:tgtEl>
                                      </p:cBhvr>
                                    </p:animEffect>
                                    <p:anim calcmode="lin" valueType="num">
                                      <p:cBhvr>
                                        <p:cTn id="34" dur="1000" fill="hold"/>
                                        <p:tgtEl>
                                          <p:spTgt spid="4">
                                            <p:graphicEl>
                                              <a:chart seriesIdx="1" categoryIdx="-4" bldStep="series"/>
                                            </p:graphicEl>
                                          </p:spTgt>
                                        </p:tgtEl>
                                        <p:attrNameLst>
                                          <p:attrName>ppt_x</p:attrName>
                                        </p:attrNameLst>
                                      </p:cBhvr>
                                      <p:tavLst>
                                        <p:tav tm="0">
                                          <p:val>
                                            <p:strVal val="#ppt_x"/>
                                          </p:val>
                                        </p:tav>
                                        <p:tav tm="100000">
                                          <p:val>
                                            <p:strVal val="#ppt_x"/>
                                          </p:val>
                                        </p:tav>
                                      </p:tavLst>
                                    </p:anim>
                                    <p:anim calcmode="lin" valueType="num">
                                      <p:cBhvr>
                                        <p:cTn id="35" dur="1000" fill="hold"/>
                                        <p:tgtEl>
                                          <p:spTgt spid="4">
                                            <p:graphicEl>
                                              <a:chart seriesIdx="1" categoryIdx="-4" bldStep="series"/>
                                            </p:graphic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4">
                                            <p:graphicEl>
                                              <a:chart seriesIdx="2" categoryIdx="-4" bldStep="series"/>
                                            </p:graphicEl>
                                          </p:spTgt>
                                        </p:tgtEl>
                                        <p:attrNameLst>
                                          <p:attrName>style.visibility</p:attrName>
                                        </p:attrNameLst>
                                      </p:cBhvr>
                                      <p:to>
                                        <p:strVal val="visible"/>
                                      </p:to>
                                    </p:set>
                                    <p:animEffect transition="in" filter="fade">
                                      <p:cBhvr>
                                        <p:cTn id="40" dur="1000"/>
                                        <p:tgtEl>
                                          <p:spTgt spid="4">
                                            <p:graphicEl>
                                              <a:chart seriesIdx="2" categoryIdx="-4" bldStep="series"/>
                                            </p:graphicEl>
                                          </p:spTgt>
                                        </p:tgtEl>
                                      </p:cBhvr>
                                    </p:animEffect>
                                    <p:anim calcmode="lin" valueType="num">
                                      <p:cBhvr>
                                        <p:cTn id="41" dur="1000" fill="hold"/>
                                        <p:tgtEl>
                                          <p:spTgt spid="4">
                                            <p:graphicEl>
                                              <a:chart seriesIdx="2" categoryIdx="-4" bldStep="series"/>
                                            </p:graphicEl>
                                          </p:spTgt>
                                        </p:tgtEl>
                                        <p:attrNameLst>
                                          <p:attrName>ppt_x</p:attrName>
                                        </p:attrNameLst>
                                      </p:cBhvr>
                                      <p:tavLst>
                                        <p:tav tm="0">
                                          <p:val>
                                            <p:strVal val="#ppt_x"/>
                                          </p:val>
                                        </p:tav>
                                        <p:tav tm="100000">
                                          <p:val>
                                            <p:strVal val="#ppt_x"/>
                                          </p:val>
                                        </p:tav>
                                      </p:tavLst>
                                    </p:anim>
                                    <p:anim calcmode="lin" valueType="num">
                                      <p:cBhvr>
                                        <p:cTn id="42" dur="1000" fill="hold"/>
                                        <p:tgtEl>
                                          <p:spTgt spid="4">
                                            <p:graphicEl>
                                              <a:chart seriesIdx="2" categoryIdx="-4" bldStep="series"/>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Graphic spid="4" grpId="0">
        <p:bldSub>
          <a:bldChart bld="series"/>
        </p:bldSub>
      </p:bldGraphic>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2647</TotalTime>
  <Words>3462</Words>
  <Application>Microsoft Office PowerPoint</Application>
  <PresentationFormat>On-screen Show (4:3)</PresentationFormat>
  <Paragraphs>286</Paragraphs>
  <Slides>33</Slides>
  <Notes>33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Angles</vt:lpstr>
      <vt:lpstr>Early College Academy Strengths and Needs Assessment</vt:lpstr>
      <vt:lpstr>NAYA Community-Wide Strengths &amp; Needs Assessment </vt:lpstr>
      <vt:lpstr>Participants</vt:lpstr>
      <vt:lpstr>Terminology Used</vt:lpstr>
      <vt:lpstr>Student RESPONDENT DEMOGRAPHICS </vt:lpstr>
      <vt:lpstr>Parent Respondent Demographics</vt:lpstr>
      <vt:lpstr>Staff Respondent Demographics</vt:lpstr>
      <vt:lpstr>Brief Summary of Findings</vt:lpstr>
      <vt:lpstr>Age Dating relationships Begin</vt:lpstr>
      <vt:lpstr>Intimacy in Teen Dating Relationships</vt:lpstr>
      <vt:lpstr>Dating Violence Defined by Students</vt:lpstr>
      <vt:lpstr>Teen Dating Violence/arguing/fighting</vt:lpstr>
      <vt:lpstr>Teen Dating Violence/Arguing/Fighting Continued</vt:lpstr>
      <vt:lpstr>Teen Dating Violence/Arguing/Fighting Continued</vt:lpstr>
      <vt:lpstr>Is TDV A concern for High School youth? </vt:lpstr>
      <vt:lpstr>Youth strongly agree they can identify Warning signs TDV</vt:lpstr>
      <vt:lpstr>Can Youth Identify Warning Signs of TDV?</vt:lpstr>
      <vt:lpstr>Can youth identify warning signs of tdv?</vt:lpstr>
      <vt:lpstr>Focus Group Response</vt:lpstr>
      <vt:lpstr>Sexual Assault Perceptions</vt:lpstr>
      <vt:lpstr>Student Response to the question:  IS Sexual Assault a Concern?</vt:lpstr>
      <vt:lpstr>Not all Students agree with the statement,  “Without consent, sex is rape.”  </vt:lpstr>
      <vt:lpstr>What students say consent is</vt:lpstr>
      <vt:lpstr>Youth speak on Sexual Assault</vt:lpstr>
      <vt:lpstr>Youth Speak on Sexual Assault</vt:lpstr>
      <vt:lpstr>Community Resource Knowledge</vt:lpstr>
      <vt:lpstr>Perceptions of ECA’S Interventions</vt:lpstr>
      <vt:lpstr>Youth speak on ECA Response</vt:lpstr>
      <vt:lpstr>Parental Title IX knowledge</vt:lpstr>
      <vt:lpstr>where Do youth receive ideas on dating relationships?</vt:lpstr>
      <vt:lpstr>Impact</vt:lpstr>
      <vt:lpstr>Identified gaps, services response,  and Next steps</vt:lpstr>
      <vt:lpstr>Thank you to partners </vt:lpstr>
    </vt:vector>
  </TitlesOfParts>
  <Company>NAYA Family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College Academy Strengths and Needs Assessment</dc:title>
  <dc:creator>Erin Harms</dc:creator>
  <cp:lastModifiedBy>Brighton Kimbell</cp:lastModifiedBy>
  <cp:revision>207</cp:revision>
  <cp:lastPrinted>2013-10-03T22:08:11Z</cp:lastPrinted>
  <dcterms:created xsi:type="dcterms:W3CDTF">2013-09-13T18:49:45Z</dcterms:created>
  <dcterms:modified xsi:type="dcterms:W3CDTF">2014-06-10T19:07:57Z</dcterms:modified>
</cp:coreProperties>
</file>